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5.xml" ContentType="application/vnd.openxmlformats-officedocument.drawingml.chartshapes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omments/comment2.xml" ContentType="application/vnd.openxmlformats-officedocument.presentationml.comments+xml"/>
  <Override PartName="/ppt/charts/chart22.xml" ContentType="application/vnd.openxmlformats-officedocument.drawingml.chart+xml"/>
  <Override PartName="/ppt/drawings/drawing7.xml" ContentType="application/vnd.openxmlformats-officedocument.drawingml.chartshapes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omments/comment3.xml" ContentType="application/vnd.openxmlformats-officedocument.presentationml.comments+xml"/>
  <Override PartName="/ppt/charts/chart24.xml" ContentType="application/vnd.openxmlformats-officedocument.drawingml.chart+xml"/>
  <Override PartName="/ppt/drawings/drawing9.xml" ContentType="application/vnd.openxmlformats-officedocument.drawingml.chartshapes+xml"/>
  <Override PartName="/ppt/comments/comment4.xml" ContentType="application/vnd.openxmlformats-officedocument.presentationml.comments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charts/chart2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.xml" ContentType="application/vnd.openxmlformats-officedocument.presentationml.notesSlid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319" r:id="rId2"/>
    <p:sldId id="256" r:id="rId3"/>
    <p:sldId id="305" r:id="rId4"/>
    <p:sldId id="258" r:id="rId5"/>
    <p:sldId id="294" r:id="rId6"/>
    <p:sldId id="262" r:id="rId7"/>
    <p:sldId id="264" r:id="rId8"/>
    <p:sldId id="260" r:id="rId9"/>
    <p:sldId id="331" r:id="rId10"/>
    <p:sldId id="320" r:id="rId11"/>
    <p:sldId id="304" r:id="rId12"/>
    <p:sldId id="330" r:id="rId13"/>
    <p:sldId id="325" r:id="rId14"/>
    <p:sldId id="326" r:id="rId15"/>
    <p:sldId id="341" r:id="rId16"/>
    <p:sldId id="332" r:id="rId17"/>
    <p:sldId id="273" r:id="rId18"/>
    <p:sldId id="333" r:id="rId19"/>
    <p:sldId id="334" r:id="rId20"/>
    <p:sldId id="278" r:id="rId21"/>
    <p:sldId id="336" r:id="rId22"/>
    <p:sldId id="337" r:id="rId23"/>
    <p:sldId id="279" r:id="rId24"/>
    <p:sldId id="338" r:id="rId25"/>
    <p:sldId id="340" r:id="rId26"/>
    <p:sldId id="281" r:id="rId27"/>
    <p:sldId id="298" r:id="rId28"/>
    <p:sldId id="311" r:id="rId29"/>
    <p:sldId id="342" r:id="rId30"/>
    <p:sldId id="293" r:id="rId31"/>
    <p:sldId id="314" r:id="rId32"/>
    <p:sldId id="301" r:id="rId33"/>
    <p:sldId id="345" r:id="rId34"/>
    <p:sldId id="346" r:id="rId35"/>
    <p:sldId id="282" r:id="rId36"/>
    <p:sldId id="299" r:id="rId37"/>
    <p:sldId id="312" r:id="rId38"/>
    <p:sldId id="284" r:id="rId39"/>
    <p:sldId id="300" r:id="rId40"/>
    <p:sldId id="344" r:id="rId41"/>
    <p:sldId id="302" r:id="rId42"/>
    <p:sldId id="347" r:id="rId43"/>
    <p:sldId id="348" r:id="rId44"/>
    <p:sldId id="288" r:id="rId45"/>
    <p:sldId id="292" r:id="rId46"/>
    <p:sldId id="317" r:id="rId47"/>
    <p:sldId id="352" r:id="rId4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5050"/>
    <a:srgbClr val="FF0000"/>
    <a:srgbClr val="79A400"/>
    <a:srgbClr val="94BF6D"/>
    <a:srgbClr val="71A046"/>
    <a:srgbClr val="99CC00"/>
    <a:srgbClr val="CCFF66"/>
    <a:srgbClr val="CC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111" d="100"/>
          <a:sy n="111" d="100"/>
        </p:scale>
        <p:origin x="163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6.xlsx"/><Relationship Id="rId1" Type="http://schemas.openxmlformats.org/officeDocument/2006/relationships/image" Target="../media/image4.jpe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695800"/>
        <c:axId val="160696192"/>
        <c:axId val="0"/>
      </c:bar3DChart>
      <c:catAx>
        <c:axId val="160695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0696192"/>
        <c:crosses val="autoZero"/>
        <c:auto val="1"/>
        <c:lblAlgn val="ctr"/>
        <c:lblOffset val="100"/>
        <c:noMultiLvlLbl val="0"/>
      </c:catAx>
      <c:valAx>
        <c:axId val="16069619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0695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696584"/>
        <c:axId val="160696976"/>
        <c:axId val="0"/>
      </c:bar3DChart>
      <c:catAx>
        <c:axId val="160696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0696976"/>
        <c:crosses val="autoZero"/>
        <c:auto val="1"/>
        <c:lblAlgn val="ctr"/>
        <c:lblOffset val="100"/>
        <c:noMultiLvlLbl val="0"/>
      </c:catAx>
      <c:valAx>
        <c:axId val="1606969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0696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>
      <a:gsLst>
        <a:gs pos="41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AB-4245-B02D-FE168348013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AB-4245-B02D-FE168348013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AB-4245-B02D-FE168348013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AB-4245-B02D-FE168348013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AB-4245-B02D-FE168348013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2AB-4245-B02D-FE168348013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2AB-4245-B02D-FE168348013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2AB-4245-B02D-FE168348013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2AB-4245-B02D-FE168348013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2AB-4245-B02D-FE16834801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42AB-4245-B02D-FE1683480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1D-4DF0-BE7C-243FD0065A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1D-4DF0-BE7C-243FD0065A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1D-4DF0-BE7C-243FD0065A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1D-4DF0-BE7C-243FD0065A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F1D-4DF0-BE7C-243FD0065A5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F1D-4DF0-BE7C-243FD0065A5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F1D-4DF0-BE7C-243FD0065A5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F1D-4DF0-BE7C-243FD0065A5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F1D-4DF0-BE7C-243FD0065A5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F1D-4DF0-BE7C-243FD0065A5D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BF1D-4DF0-BE7C-243FD0065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28-4872-9D56-9ECD09AEBE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28-4872-9D56-9ECD09AEBE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28-4872-9D56-9ECD09AEBE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28-4872-9D56-9ECD09AEBE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28-4872-9D56-9ECD09AEBE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28-4872-9D56-9ECD09AEBE0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28-4872-9D56-9ECD09AEBE0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28-4872-9D56-9ECD09AEBE0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28-4872-9D56-9ECD09AEBE0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28-4872-9D56-9ECD09AEBE00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A328-4872-9D56-9ECD09AEB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55-4143-B42C-83E8ABE76F1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55-4143-B42C-83E8ABE76F1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55-4143-B42C-83E8ABE76F1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855-4143-B42C-83E8ABE76F1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855-4143-B42C-83E8ABE76F1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855-4143-B42C-83E8ABE76F1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855-4143-B42C-83E8ABE76F1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…….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1960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1970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1990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2018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855-4143-B42C-83E8ABE76F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…...</c:v>
                </c:pt>
                <c:pt idx="1">
                  <c:v>1960 г.</c:v>
                </c:pt>
                <c:pt idx="2">
                  <c:v>1970 г.</c:v>
                </c:pt>
                <c:pt idx="3">
                  <c:v>….</c:v>
                </c:pt>
                <c:pt idx="4">
                  <c:v>1990 г.</c:v>
                </c:pt>
                <c:pt idx="5">
                  <c:v>….</c:v>
                </c:pt>
                <c:pt idx="6">
                  <c:v>2018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855-4143-B42C-83E8ABE76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layout/>
      <c:overlay val="0"/>
      <c:txPr>
        <a:bodyPr/>
        <a:lstStyle/>
        <a:p>
          <a:pPr>
            <a:defRPr sz="20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8789902998236336E-2"/>
          <c:y val="0.22229640128011216"/>
          <c:w val="0.90561228916127878"/>
          <c:h val="0.60949115980364055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9E7-4CA2-99E3-34ED64645A1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AD4-461D-955A-736E485B358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3360.1</c:v>
                </c:pt>
                <c:pt idx="1">
                  <c:v>3663.4</c:v>
                </c:pt>
                <c:pt idx="2">
                  <c:v>3766.8</c:v>
                </c:pt>
                <c:pt idx="3">
                  <c:v>3903.1</c:v>
                </c:pt>
                <c:pt idx="4">
                  <c:v>4168.1000000000004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1341096"/>
        <c:axId val="481346976"/>
      </c:lineChart>
      <c:catAx>
        <c:axId val="481341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 anchor="t" anchorCtr="0"/>
          <a:lstStyle/>
          <a:p>
            <a:pPr>
              <a:defRPr sz="900"/>
            </a:pPr>
            <a:endParaRPr lang="ru-RU"/>
          </a:p>
        </c:txPr>
        <c:crossAx val="481346976"/>
        <c:crosses val="autoZero"/>
        <c:auto val="1"/>
        <c:lblAlgn val="ctr"/>
        <c:lblOffset val="50"/>
        <c:tickMarkSkip val="50"/>
        <c:noMultiLvlLbl val="0"/>
      </c:catAx>
      <c:valAx>
        <c:axId val="481346976"/>
        <c:scaling>
          <c:orientation val="minMax"/>
          <c:max val="4500"/>
          <c:min val="31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481341096"/>
        <c:crosses val="autoZero"/>
        <c:crossBetween val="between"/>
        <c:majorUnit val="300"/>
        <c:minorUnit val="2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18B-44B5-86A4-5AB07DF0BDF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165.1</c:v>
                </c:pt>
                <c:pt idx="1">
                  <c:v>181</c:v>
                </c:pt>
                <c:pt idx="2" formatCode="General">
                  <c:v>186.1</c:v>
                </c:pt>
                <c:pt idx="3" formatCode="General">
                  <c:v>192.9</c:v>
                </c:pt>
                <c:pt idx="4" formatCode="General">
                  <c:v>205.9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8936032"/>
        <c:axId val="158932504"/>
      </c:lineChart>
      <c:catAx>
        <c:axId val="15893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158932504"/>
        <c:crosses val="autoZero"/>
        <c:auto val="1"/>
        <c:lblAlgn val="ctr"/>
        <c:lblOffset val="100"/>
        <c:noMultiLvlLbl val="0"/>
      </c:catAx>
      <c:valAx>
        <c:axId val="158932504"/>
        <c:scaling>
          <c:orientation val="minMax"/>
          <c:max val="210"/>
          <c:min val="1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893603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F36-4796-BC88-E3E96850BDD0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27850.1</c:v>
                </c:pt>
                <c:pt idx="1">
                  <c:v>28525.24</c:v>
                </c:pt>
                <c:pt idx="2">
                  <c:v>28974.799999999999</c:v>
                </c:pt>
                <c:pt idx="3">
                  <c:v>30917.1</c:v>
                </c:pt>
                <c:pt idx="4">
                  <c:v>33142.6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2442584"/>
        <c:axId val="482446896"/>
      </c:lineChart>
      <c:catAx>
        <c:axId val="482442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482446896"/>
        <c:crosses val="autoZero"/>
        <c:auto val="1"/>
        <c:lblAlgn val="ctr"/>
        <c:lblOffset val="100"/>
        <c:noMultiLvlLbl val="0"/>
      </c:catAx>
      <c:valAx>
        <c:axId val="482446896"/>
        <c:scaling>
          <c:orientation val="minMax"/>
          <c:min val="2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482442584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2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488-4F05-98E5-372C5C473F7C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3329663135341603E-3"/>
                  <c:y val="-5.8515244232171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7EA-43C6-8B0D-E0018242E7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488-4F05-98E5-372C5C473F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1529.9</c:v>
                </c:pt>
                <c:pt idx="1">
                  <c:v>872.7</c:v>
                </c:pt>
                <c:pt idx="2">
                  <c:v>1403</c:v>
                </c:pt>
                <c:pt idx="3">
                  <c:v>1480</c:v>
                </c:pt>
                <c:pt idx="4">
                  <c:v>1565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2442976"/>
        <c:axId val="482445720"/>
      </c:lineChart>
      <c:catAx>
        <c:axId val="48244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482445720"/>
        <c:crosses val="autoZero"/>
        <c:auto val="1"/>
        <c:lblAlgn val="ctr"/>
        <c:lblOffset val="100"/>
        <c:noMultiLvlLbl val="0"/>
      </c:catAx>
      <c:valAx>
        <c:axId val="482445720"/>
        <c:scaling>
          <c:orientation val="minMax"/>
          <c:max val="1700"/>
          <c:min val="7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82442976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117,6%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98,3 %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104,2%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99,5 %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CCFF99"/>
            </a:solidFill>
          </c:spPr>
          <c:explosion val="25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ABC-4157-9FEC-31B551060D2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BC-4157-9FEC-31B551060D2A}"/>
              </c:ext>
            </c:extLst>
          </c:dPt>
          <c:dLbls>
            <c:dLbl>
              <c:idx val="0"/>
              <c:layout>
                <c:manualLayout>
                  <c:x val="-0.18784046578383792"/>
                  <c:y val="4.053532257387363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271 611 136,20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ABC-4157-9FEC-31B551060D2A}"/>
                </c:ext>
                <c:ext xmlns:c15="http://schemas.microsoft.com/office/drawing/2012/chart" uri="{CE6537A1-D6FC-4f65-9D91-7224C49458BB}">
                  <c15:layout>
                    <c:manualLayout>
                      <c:w val="0.22727262463159018"/>
                      <c:h val="0.1683428183750352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4740363085221786E-2"/>
                  <c:y val="-0.4591660627027845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595 142 219,27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BC-4157-9FEC-31B551060D2A}"/>
                </c:ext>
                <c:ext xmlns:c15="http://schemas.microsoft.com/office/drawing/2012/chart" uri="{CE6537A1-D6FC-4f65-9D91-7224C49458BB}">
                  <c15:layout>
                    <c:manualLayout>
                      <c:w val="0.23785478216964148"/>
                      <c:h val="0.12509946432657845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 </c:v>
                </c:pt>
                <c:pt idx="1">
                  <c:v>Безвозмездные поступления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255550181.31999999</c:v>
                </c:pt>
                <c:pt idx="1">
                  <c:v>834093231.58000004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BC-4157-9FEC-31B551060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822056965101575E-2"/>
          <c:y val="0.36195879029314204"/>
          <c:w val="0.56832421988918047"/>
          <c:h val="0.626159841366832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Jбщая сумма 640 051 532,22 руб.(с учетом поселений)</c:v>
                </c:pt>
              </c:strCache>
            </c:strRef>
          </c:tx>
          <c:explosion val="10"/>
          <c:dPt>
            <c:idx val="0"/>
            <c:bubble3D val="0"/>
            <c:explosion val="6"/>
            <c:spPr>
              <a:solidFill>
                <a:schemeClr val="bg1"/>
              </a:solidFill>
              <a:ln w="57150"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637-4907-8937-ACC7AB3D3A25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37-4907-8937-ACC7AB3D3A25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637-4907-8937-ACC7AB3D3A25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B99-42DD-851E-FD14AAC97C66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Субсидии</c:v>
                </c:pt>
                <c:pt idx="2">
                  <c:v>Дотации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324988575.47999966</c:v>
                </c:pt>
                <c:pt idx="1">
                  <c:v>234632422.19</c:v>
                </c:pt>
                <c:pt idx="2">
                  <c:v>10709200</c:v>
                </c:pt>
                <c:pt idx="3">
                  <c:v>15107015.539999988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637-4907-8937-ACC7AB3D3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gradFill>
      <a:gsLst>
        <a:gs pos="44000">
          <a:schemeClr val="bg1"/>
        </a:gs>
        <a:gs pos="74000">
          <a:schemeClr val="tx2">
            <a:lumMod val="20000"/>
            <a:lumOff val="80000"/>
          </a:schemeClr>
        </a:gs>
        <a:gs pos="100000">
          <a:schemeClr val="accent2">
            <a:lumMod val="40000"/>
            <a:lumOff val="6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2020 г. - </a:t>
            </a:r>
            <a:r>
              <a:rPr lang="en-US" dirty="0"/>
              <a:t>2</a:t>
            </a:r>
            <a:r>
              <a:rPr lang="ru-RU" dirty="0"/>
              <a:t>71 611 136,20 руб.</a:t>
            </a:r>
          </a:p>
        </c:rich>
      </c:tx>
      <c:layout>
        <c:manualLayout>
          <c:xMode val="edge"/>
          <c:yMode val="edge"/>
          <c:x val="8.3126964387469499E-3"/>
          <c:y val="1.3080137040583657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9607807913816"/>
          <c:y val="2.3379718552253487E-2"/>
          <c:w val="0.60163487659077308"/>
          <c:h val="0.903910731463622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Pt>
            <c:idx val="6"/>
            <c:bubble3D val="0"/>
            <c:spPr>
              <a:solidFill>
                <a:srgbClr val="FF99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4F1-4FA2-A8C6-F5E1307585AB}"/>
              </c:ext>
            </c:extLst>
          </c:dPt>
          <c:dLbls>
            <c:dLbl>
              <c:idx val="0"/>
              <c:layout>
                <c:manualLayout>
                  <c:x val="7.6361699058527549E-2"/>
                  <c:y val="-0.18901518191731967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933-47AC-8413-0971006DB280}"/>
                </c:ext>
                <c:ext xmlns:c15="http://schemas.microsoft.com/office/drawing/2012/chart" uri="{CE6537A1-D6FC-4f65-9D91-7224C49458BB}">
                  <c15:layout>
                    <c:manualLayout>
                      <c:w val="0.43724655593822909"/>
                      <c:h val="0.1316145882497845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8929357311553196E-3"/>
                  <c:y val="9.469049346152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825324067935153E-2"/>
                  <c:y val="2.6674655821069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470987094623891E-2"/>
                  <c:y val="-2.1366276648532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9080115650232413"/>
                  <c:y val="-8.3029659651590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9706085524547554E-2"/>
                  <c:y val="-8.8529859296318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9535181574807198E-2"/>
                  <c:y val="-8.9615495863492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4F1-4FA2-A8C6-F5E1307585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4291758800993438E-2"/>
                  <c:y val="-3.8374190252592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6121667484975834E-3"/>
                  <c:y val="1.586742311238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D06-4BA1-9931-06D6191CF0A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4223330024262537E-3"/>
                  <c:y val="9.12131584805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8DF-4582-BA1F-EF89C3DF4B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муниципального имущества</c:v>
                </c:pt>
                <c:pt idx="5">
                  <c:v>Платежи при пользовании природными ресурсами</c:v>
                </c:pt>
                <c:pt idx="6">
                  <c:v>Доходы от оказания платных услуг и компенсация затрат</c:v>
                </c:pt>
                <c:pt idx="7">
                  <c:v>Доходы от продажи активов</c:v>
                </c:pt>
                <c:pt idx="8">
                  <c:v>Штрафы, санкции,возмещение ущерба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212770413.5</c:v>
                </c:pt>
                <c:pt idx="1">
                  <c:v>3046062.38</c:v>
                </c:pt>
                <c:pt idx="2">
                  <c:v>20025525.77</c:v>
                </c:pt>
                <c:pt idx="3">
                  <c:v>4022499.92</c:v>
                </c:pt>
                <c:pt idx="4">
                  <c:v>11197022.35</c:v>
                </c:pt>
                <c:pt idx="5">
                  <c:v>497252.57</c:v>
                </c:pt>
                <c:pt idx="6">
                  <c:v>1333429.74</c:v>
                </c:pt>
                <c:pt idx="7">
                  <c:v>17840033.620000001</c:v>
                </c:pt>
                <c:pt idx="8">
                  <c:v>189363.86</c:v>
                </c:pt>
                <c:pt idx="9">
                  <c:v>78963.61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0.13393376506400662"/>
          <c:w val="0.37701859291619927"/>
          <c:h val="0.86606623493599333"/>
        </c:manualLayout>
      </c:layout>
      <c:overlay val="0"/>
      <c:txPr>
        <a:bodyPr/>
        <a:lstStyle/>
        <a:p>
          <a:pPr algn="just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2020г. - 595 142 219,27 руб.</a:t>
            </a:r>
          </a:p>
        </c:rich>
      </c:tx>
      <c:layout>
        <c:manualLayout>
          <c:xMode val="edge"/>
          <c:yMode val="edge"/>
          <c:x val="8.3126964387469499E-3"/>
          <c:y val="1.3080225109526483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1124937730933"/>
          <c:y val="2.3379718552253487E-2"/>
          <c:w val="0.68413019073149584"/>
          <c:h val="0.976620252298626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explosion val="22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explosion val="0"/>
            <c:spPr>
              <a:solidFill>
                <a:schemeClr val="accent5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chemeClr val="accent3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0"/>
                  <c:y val="6.273531541221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2451645157706597E-2"/>
                  <c:y val="-0.154948616515366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346849454003318"/>
                  <c:y val="7.7540475456208707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1050528435908555"/>
                  <c:y val="-5.491794353011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7088849446835655"/>
                  <c:y val="-0.12729155877783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933-47AC-8413-0971006DB2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3243420981898071E-3"/>
                  <c:y val="-9.0966315820292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F1-40D9-B92C-4B583E3B2D3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0169120993735142E-4"/>
                  <c:y val="-1.244209331071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CBB-48EB-B32E-31A59292C8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 трансферты</c:v>
                </c:pt>
                <c:pt idx="4">
                  <c:v>Прочие безвозмездные</c:v>
                </c:pt>
                <c:pt idx="5">
                  <c:v>Доходы от возврата целевых остатков</c:v>
                </c:pt>
                <c:pt idx="6">
                  <c:v>Возврат остатков прошлых лет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94779800</c:v>
                </c:pt>
                <c:pt idx="1">
                  <c:v>109048193.79000001</c:v>
                </c:pt>
                <c:pt idx="2">
                  <c:v>368430020.31999999</c:v>
                </c:pt>
                <c:pt idx="3">
                  <c:v>23911131.140000001</c:v>
                </c:pt>
                <c:pt idx="4">
                  <c:v>785641</c:v>
                </c:pt>
                <c:pt idx="5">
                  <c:v>347417.28</c:v>
                </c:pt>
                <c:pt idx="6">
                  <c:v>-2159984.2599999998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6.003592646131007E-2"/>
          <c:w val="0.44244591102780695"/>
          <c:h val="0.63361310310029895"/>
        </c:manualLayout>
      </c:layout>
      <c:overlay val="0"/>
      <c:txPr>
        <a:bodyPr/>
        <a:lstStyle/>
        <a:p>
          <a:pPr algn="l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1605325234367006"/>
                  <c:y val="-0.1443981751254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FDA-4A70-B4A3-9FB64A5312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FDA-4A70-B4A3-9FB64A5312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0.16153166184057285"/>
                  <c:y val="9.55576158918250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-0.14026483038409518"/>
                  <c:y val="-1.06175128768694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0.13167492386252258"/>
                  <c:y val="-0.123163149371685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</c:extLst>
            </c:dLbl>
            <c:dLbl>
              <c:idx val="12"/>
              <c:layout>
                <c:manualLayout>
                  <c:x val="-0.16626904275607884"/>
                  <c:y val="-0.150706482618629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FDA-4A70-B4A3-9FB64A5312F4}"/>
                </c:ex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bubble3D val="0"/>
            <c:explosion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3-2316-4F89-99CD-AA94E79C0349}"/>
              </c:ext>
            </c:extLst>
          </c:dPt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8216205426136025"/>
                  <c:y val="-0.11814270434154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55921970729539539"/>
                  <c:y val="-7.2835214207727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5649552940368866"/>
                  <c:y val="-3.8941147617171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51046721999271982"/>
                  <c:y val="-3.9906665234098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4817892862852638"/>
                  <c:y val="-6.8228794583718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48552588556104437"/>
                  <c:y val="-9.04570626357039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6251789548225446"/>
                  <c:y val="-0.1494732274112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72698561948401386"/>
                  <c:y val="0.27270573850473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6911382023496937"/>
                  <c:y val="0.41466196097256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67249754543984719"/>
                  <c:y val="0.50884223546859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67106364875447444"/>
                  <c:y val="0.59437159778085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66676195869835597"/>
                  <c:y val="0.66260604723999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316-4F89-99CD-AA94E79C03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6466874051031366"/>
                  <c:y val="0.77041561868211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90F-438B-AADB-169709ACF37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t" anchorCtr="0">
                <a:spAutoFit/>
              </a:bodyPr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Обслуживание государственного и муниципального долга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Лист1!$B$2:$B$14</c:f>
              <c:numCache>
                <c:formatCode>#\ ##0.0</c:formatCode>
                <c:ptCount val="13"/>
                <c:pt idx="0">
                  <c:v>51981.1</c:v>
                </c:pt>
                <c:pt idx="1">
                  <c:v>1173.5</c:v>
                </c:pt>
                <c:pt idx="2">
                  <c:v>4704.8</c:v>
                </c:pt>
                <c:pt idx="3">
                  <c:v>123959.2</c:v>
                </c:pt>
                <c:pt idx="4">
                  <c:v>39767.599999999999</c:v>
                </c:pt>
                <c:pt idx="5">
                  <c:v>1614.6</c:v>
                </c:pt>
                <c:pt idx="6">
                  <c:v>436893.1</c:v>
                </c:pt>
                <c:pt idx="7">
                  <c:v>81652.800000000003</c:v>
                </c:pt>
                <c:pt idx="8">
                  <c:v>28372.6</c:v>
                </c:pt>
                <c:pt idx="9">
                  <c:v>1040.9000000000001</c:v>
                </c:pt>
                <c:pt idx="10">
                  <c:v>2352.9</c:v>
                </c:pt>
                <c:pt idx="11">
                  <c:v>7.6</c:v>
                </c:pt>
                <c:pt idx="12">
                  <c:v>68804.5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60000"/>
            <a:lumOff val="40000"/>
          </a:schemeClr>
        </a:gs>
      </a:gsLst>
      <a:path path="circle">
        <a:fillToRect l="100000" t="100000"/>
      </a:path>
      <a:tileRect r="-100000" b="-100000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56812289197582"/>
          <c:y val="0.10937748180658288"/>
          <c:w val="0.5753060419438859"/>
          <c:h val="0.882718825269457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explosion val="37"/>
          <c:dPt>
            <c:idx val="0"/>
            <c:bubble3D val="0"/>
            <c:spPr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explosion val="14"/>
            <c:spPr>
              <a:pattFill prst="pct8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-0.29141360577012221"/>
                  <c:y val="-0.171476172786357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05B-4839-843C-25EC7E676ED1}"/>
                </c:ext>
                <c:ext xmlns:c15="http://schemas.microsoft.com/office/drawing/2012/chart" uri="{CE6537A1-D6FC-4f65-9D91-7224C49458BB}">
                  <c15:layout>
                    <c:manualLayout>
                      <c:w val="0.11428548971986674"/>
                      <c:h val="7.925820491874449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5199899394500353E-2"/>
                  <c:y val="-7.866733640749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05B-4839-843C-25EC7E676E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0.89700000000000002</c:v>
                </c:pt>
                <c:pt idx="1">
                  <c:v>0.10299999999999999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7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547142248766348E-2"/>
          <c:y val="0.89999491092434469"/>
          <c:w val="0.59743649818836719"/>
          <c:h val="8.6387158262134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accent2">
            <a:lumMod val="40000"/>
            <a:lumOff val="60000"/>
          </a:schemeClr>
        </a:gs>
        <a:gs pos="11000">
          <a:schemeClr val="accent2">
            <a:lumMod val="20000"/>
            <a:lumOff val="80000"/>
          </a:schemeClr>
        </a:gs>
        <a:gs pos="52000">
          <a:schemeClr val="bg1"/>
        </a:gs>
      </a:gsLst>
      <a:lin ang="16200000" scaled="1"/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D42-48B4-83CB-377CD838C07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- 97,4%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414575.57666999998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7099684364068397E-3"/>
                  <c:y val="0.249622586120426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403 992,66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D42-48B4-83CB-377CD838C07E}"/>
                </c:ext>
                <c:ext xmlns:c15="http://schemas.microsoft.com/office/drawing/2012/chart" uri="{CE6537A1-D6FC-4f65-9D91-7224C49458BB}">
                  <c15:layout>
                    <c:manualLayout>
                      <c:w val="0.1805077764636078"/>
                      <c:h val="0.13725216065879564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- 97,4%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409992.66479000001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936424"/>
        <c:axId val="158935248"/>
      </c:barChart>
      <c:catAx>
        <c:axId val="15893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935248"/>
        <c:crosses val="autoZero"/>
        <c:auto val="1"/>
        <c:lblAlgn val="ctr"/>
        <c:lblOffset val="100"/>
        <c:noMultiLvlLbl val="0"/>
      </c:catAx>
      <c:valAx>
        <c:axId val="158935248"/>
        <c:scaling>
          <c:orientation val="minMax"/>
          <c:max val="415000"/>
          <c:min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936424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563871599488219"/>
          <c:y val="2.24147181746300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506102003642989"/>
          <c:y val="0.15230933393705154"/>
          <c:w val="0.7046484517304189"/>
          <c:h val="0.60852201924543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3555214025500914E-2"/>
                  <c:y val="0.166333281095703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71 034,71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2DE-4C2B-99B6-20B4EFBAC003}"/>
                </c:ext>
                <c:ext xmlns:c15="http://schemas.microsoft.com/office/drawing/2012/chart" uri="{CE6537A1-D6FC-4f65-9D91-7224C49458BB}">
                  <c15:layout>
                    <c:manualLayout>
                      <c:w val="0.38134790528233148"/>
                      <c:h val="0.21184366212701136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- 87,6%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350000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DE-4C2B-99B6-20B4EFBAC0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5.5237932604735883E-2"/>
                  <c:y val="0.22714968681373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62 197,01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2DE-4C2B-99B6-20B4EFBAC003}"/>
                </c:ext>
                <c:ext xmlns:c15="http://schemas.microsoft.com/office/drawing/2012/chart" uri="{CE6537A1-D6FC-4f65-9D91-7224C49458BB}">
                  <c15:layout>
                    <c:manualLayout>
                      <c:w val="0.3196837431693989"/>
                      <c:h val="0.18410342776938701"/>
                    </c:manualLayout>
                  </c15:layout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- 87,6%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DE-4C2B-99B6-20B4EFBAC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7"/>
        <c:axId val="158939560"/>
        <c:axId val="486099320"/>
      </c:barChart>
      <c:catAx>
        <c:axId val="158939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099320"/>
        <c:crosses val="autoZero"/>
        <c:auto val="1"/>
        <c:lblAlgn val="ctr"/>
        <c:lblOffset val="100"/>
        <c:noMultiLvlLbl val="0"/>
      </c:catAx>
      <c:valAx>
        <c:axId val="486099320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939560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2196905398073993"/>
          <c:y val="0.19694035117339725"/>
          <c:w val="0.76516723116940122"/>
          <c:h val="0.17766134032469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0.213387049425525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72</a:t>
                    </a:r>
                    <a:r>
                      <a:rPr lang="en-US" baseline="0" dirty="0"/>
                      <a:t> 431,53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69F-4724-99FA-691C050123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-96,4%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63195.522069999999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277578011555699E-3"/>
                  <c:y val="0.161046829755113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69 859,72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69F-4724-99FA-691C050123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-96,4%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62052.564460000001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098144"/>
        <c:axId val="486100496"/>
      </c:barChart>
      <c:catAx>
        <c:axId val="48609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100496"/>
        <c:crosses val="autoZero"/>
        <c:auto val="1"/>
        <c:lblAlgn val="ctr"/>
        <c:lblOffset val="100"/>
        <c:noMultiLvlLbl val="0"/>
      </c:catAx>
      <c:valAx>
        <c:axId val="486100496"/>
        <c:scaling>
          <c:orientation val="minMax"/>
          <c:max val="64000"/>
          <c:min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09814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5933684727108"/>
          <c:y val="6.8794053747114503E-2"/>
          <c:w val="0.8194723848698382"/>
          <c:h val="0.43189375563209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первоначальному бюджету</c:v>
                </c:pt>
              </c:strCache>
            </c:strRef>
          </c:tx>
          <c:spPr>
            <a:pattFill prst="pct60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54443.839999999997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76-4B88-A18A-4B5E3BE4B9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pattFill prst="pct7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91058.765620000006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76-4B88-A18A-4B5E3BE4B9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pattFill prst="pct8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87142.085829999996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76-4B88-A18A-4B5E3BE4B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30"/>
        <c:axId val="486096968"/>
        <c:axId val="482446504"/>
      </c:barChart>
      <c:catAx>
        <c:axId val="486096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2446504"/>
        <c:crosses val="autoZero"/>
        <c:auto val="1"/>
        <c:lblAlgn val="ctr"/>
        <c:lblOffset val="100"/>
        <c:noMultiLvlLbl val="0"/>
      </c:catAx>
      <c:valAx>
        <c:axId val="48244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096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Фактический</a:t>
            </a:r>
            <a:r>
              <a:rPr lang="ru-RU" sz="1600" baseline="0" dirty="0"/>
              <a:t> объем муниципального долга</a:t>
            </a:r>
            <a:endParaRPr lang="ru-RU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419864260994449"/>
          <c:y val="0.33183122070172522"/>
          <c:w val="0.63094692473615888"/>
          <c:h val="0.4648518031545250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rgbClr val="FF99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9966"/>
                </a:solidFill>
              </a:ln>
            </c:spPr>
          </c:marker>
          <c:dLbls>
            <c:dLbl>
              <c:idx val="0"/>
              <c:layout>
                <c:manualLayout>
                  <c:x val="4.338277910095429E-2"/>
                  <c:y val="-1.3109346603125504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24875685675541279"/>
                      <c:h val="0.1227311256731192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6.0850054119837901E-3"/>
                  <c:y val="-0.11340544830673889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31039868465989046"/>
                      <c:h val="0.1464192619621902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0">
                      <a:schemeClr val="accent5">
                        <a:shade val="51000"/>
                        <a:satMod val="130000"/>
                      </a:schemeClr>
                    </a:gs>
                    <a:gs pos="80000">
                      <a:schemeClr val="accent5">
                        <a:shade val="93000"/>
                        <a:satMod val="130000"/>
                      </a:schemeClr>
                    </a:gs>
                    <a:gs pos="100000">
                      <a:schemeClr val="accent5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B0D-4922-B725-94C4610462F8}"/>
                </c:ex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0D-4922-B725-94C4610462F8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m/d/yyyy</c:formatCode>
                <c:ptCount val="2"/>
                <c:pt idx="0">
                  <c:v>43831</c:v>
                </c:pt>
                <c:pt idx="1">
                  <c:v>44197</c:v>
                </c:pt>
              </c:numCache>
            </c:num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10700</c:v>
                </c:pt>
                <c:pt idx="1">
                  <c:v>5700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B0D-4922-B725-94C461046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2122088"/>
        <c:axId val="492113856"/>
      </c:lineChart>
      <c:dateAx>
        <c:axId val="492122088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492113856"/>
        <c:crosses val="autoZero"/>
        <c:auto val="1"/>
        <c:lblOffset val="100"/>
        <c:baseTimeUnit val="years"/>
      </c:dateAx>
      <c:valAx>
        <c:axId val="492113856"/>
        <c:scaling>
          <c:orientation val="minMax"/>
          <c:max val="10900"/>
          <c:min val="570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492122088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18T09:08:25.141" idx="1">
    <p:pos x="5647" y="119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3051D-5701-4B39-9783-8AF59AE3AF6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32C34-4191-4435-AFD9-B32563B6EC16}">
      <dgm:prSet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ru-RU"/>
        </a:p>
      </dgm:t>
    </dgm:pt>
    <dgm:pt modelId="{83C37A9C-8604-44EE-902C-D7B894CCE1D6}" type="parTrans" cxnId="{B17D4593-DB4B-409A-A33B-7A52BE8B97BE}">
      <dgm:prSet/>
      <dgm:spPr/>
      <dgm:t>
        <a:bodyPr/>
        <a:lstStyle/>
        <a:p>
          <a:endParaRPr lang="ru-RU"/>
        </a:p>
      </dgm:t>
    </dgm:pt>
    <dgm:pt modelId="{42266CBA-C655-4A0A-AEA0-97B216835614}" type="sibTrans" cxnId="{B17D4593-DB4B-409A-A33B-7A52BE8B97BE}">
      <dgm:prSet/>
      <dgm:spPr/>
      <dgm:t>
        <a:bodyPr/>
        <a:lstStyle/>
        <a:p>
          <a:endParaRPr lang="ru-RU"/>
        </a:p>
      </dgm:t>
    </dgm:pt>
    <dgm:pt modelId="{B1469834-5646-4349-A016-B2847382456F}">
      <dgm:prSet phldrT="[Текст]" phldr="1" custT="1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ru-RU" sz="400" dirty="0"/>
        </a:p>
      </dgm:t>
    </dgm:pt>
    <dgm:pt modelId="{C7215F23-DE65-4A6A-85B3-267C724D652A}" type="sibTrans" cxnId="{FE1BE873-5C2E-496E-819D-7EA7ACB9583F}">
      <dgm:prSet/>
      <dgm:spPr/>
      <dgm:t>
        <a:bodyPr/>
        <a:lstStyle/>
        <a:p>
          <a:endParaRPr lang="ru-RU"/>
        </a:p>
      </dgm:t>
    </dgm:pt>
    <dgm:pt modelId="{96CB2CC6-2EE0-4583-8013-064DEEF3F0F3}" type="parTrans" cxnId="{FE1BE873-5C2E-496E-819D-7EA7ACB9583F}">
      <dgm:prSet/>
      <dgm:spPr/>
      <dgm:t>
        <a:bodyPr/>
        <a:lstStyle/>
        <a:p>
          <a:endParaRPr lang="ru-RU"/>
        </a:p>
      </dgm:t>
    </dgm:pt>
    <dgm:pt modelId="{DBDF9873-CDE2-44CC-AA4A-6158C1BC6389}">
      <dgm:prSet phldrT="[Текст]" phldr="1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</dgm:spPr>
      <dgm:t>
        <a:bodyPr/>
        <a:lstStyle/>
        <a:p>
          <a:endParaRPr lang="ru-RU" sz="400" dirty="0"/>
        </a:p>
      </dgm:t>
    </dgm:pt>
    <dgm:pt modelId="{19A73A7A-1B46-47FE-B275-9DDD88856962}" type="sibTrans" cxnId="{A0852727-DFA4-4E28-89E8-F061354A4DA9}">
      <dgm:prSet/>
      <dgm:spPr/>
      <dgm:t>
        <a:bodyPr/>
        <a:lstStyle/>
        <a:p>
          <a:endParaRPr lang="ru-RU"/>
        </a:p>
      </dgm:t>
    </dgm:pt>
    <dgm:pt modelId="{D6BDC605-A3AA-44E3-9EB1-C0D99DEBBF17}" type="parTrans" cxnId="{A0852727-DFA4-4E28-89E8-F061354A4DA9}">
      <dgm:prSet/>
      <dgm:spPr/>
      <dgm:t>
        <a:bodyPr/>
        <a:lstStyle/>
        <a:p>
          <a:endParaRPr lang="ru-RU"/>
        </a:p>
      </dgm:t>
    </dgm:pt>
    <dgm:pt modelId="{0231F8E0-F7D0-419F-A78F-6DE73F2634BB}">
      <dgm:prSet phldrT="[Текст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AFDA4-B83D-4FC8-84E9-C1110075E7E9}" type="sibTrans" cxnId="{DB15E9CE-A907-4678-84F9-7DEECBEA2A52}">
      <dgm:prSet/>
      <dgm:spPr/>
      <dgm:t>
        <a:bodyPr/>
        <a:lstStyle/>
        <a:p>
          <a:endParaRPr lang="ru-RU"/>
        </a:p>
      </dgm:t>
    </dgm:pt>
    <dgm:pt modelId="{7B1B6592-1290-44FF-9563-24EC6EAFDA62}" type="parTrans" cxnId="{DB15E9CE-A907-4678-84F9-7DEECBEA2A52}">
      <dgm:prSet/>
      <dgm:spPr/>
      <dgm:t>
        <a:bodyPr/>
        <a:lstStyle/>
        <a:p>
          <a:endParaRPr lang="ru-RU"/>
        </a:p>
      </dgm:t>
    </dgm:pt>
    <dgm:pt modelId="{EBD395BA-A095-419F-9640-D47A1B836BB3}" type="pres">
      <dgm:prSet presAssocID="{22F3051D-5701-4B39-9783-8AF59AE3AF6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69BBF5-19D0-4C14-85FB-616AC85119AA}" type="pres">
      <dgm:prSet presAssocID="{22F3051D-5701-4B39-9783-8AF59AE3AF62}" presName="matrix" presStyleCnt="0"/>
      <dgm:spPr/>
    </dgm:pt>
    <dgm:pt modelId="{52D67E30-B462-4989-93CA-E78907AD9464}" type="pres">
      <dgm:prSet presAssocID="{22F3051D-5701-4B39-9783-8AF59AE3AF62}" presName="tile1" presStyleLbl="node1" presStyleIdx="0" presStyleCnt="4" custScaleX="66194" custScaleY="52709" custLinFactNeighborX="-7003" custLinFactNeighborY="-15994"/>
      <dgm:spPr/>
      <dgm:t>
        <a:bodyPr/>
        <a:lstStyle/>
        <a:p>
          <a:endParaRPr lang="ru-RU"/>
        </a:p>
      </dgm:t>
    </dgm:pt>
    <dgm:pt modelId="{A1F4437E-1E2D-4773-81F3-77611512B124}" type="pres">
      <dgm:prSet presAssocID="{22F3051D-5701-4B39-9783-8AF59AE3A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BCABA-39CD-48E1-8404-C44D37E4430A}" type="pres">
      <dgm:prSet presAssocID="{22F3051D-5701-4B39-9783-8AF59AE3AF62}" presName="tile2" presStyleLbl="node1" presStyleIdx="1" presStyleCnt="4" custScaleX="63126" custScaleY="75239" custLinFactNeighborX="26131" custLinFactNeighborY="-3968"/>
      <dgm:spPr/>
      <dgm:t>
        <a:bodyPr/>
        <a:lstStyle/>
        <a:p>
          <a:endParaRPr lang="ru-RU"/>
        </a:p>
      </dgm:t>
    </dgm:pt>
    <dgm:pt modelId="{3C0890FC-2347-47FF-BE35-073E0214FCC6}" type="pres">
      <dgm:prSet presAssocID="{22F3051D-5701-4B39-9783-8AF59AE3A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B96A4-0BF7-4287-A47D-B5D17EAD24C8}" type="pres">
      <dgm:prSet presAssocID="{22F3051D-5701-4B39-9783-8AF59AE3AF62}" presName="tile3" presStyleLbl="node1" presStyleIdx="2" presStyleCnt="4" custScaleX="50819" custScaleY="74279" custLinFactNeighborX="32121" custLinFactNeighborY="18533"/>
      <dgm:spPr/>
      <dgm:t>
        <a:bodyPr/>
        <a:lstStyle/>
        <a:p>
          <a:endParaRPr lang="ru-RU"/>
        </a:p>
      </dgm:t>
    </dgm:pt>
    <dgm:pt modelId="{9AFF110A-8784-4BB8-A08D-0911F75D14D9}" type="pres">
      <dgm:prSet presAssocID="{22F3051D-5701-4B39-9783-8AF59AE3A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8670D-04EE-4BCC-8BFA-F177A6B35116}" type="pres">
      <dgm:prSet presAssocID="{22F3051D-5701-4B39-9783-8AF59AE3AF62}" presName="tile4" presStyleLbl="node1" presStyleIdx="3" presStyleCnt="4" custScaleX="73770" custScaleY="56660" custLinFactNeighborX="-2269" custLinFactNeighborY="-18867"/>
      <dgm:spPr/>
    </dgm:pt>
    <dgm:pt modelId="{8596FB00-BE86-4E99-B7CE-096CD0068BD3}" type="pres">
      <dgm:prSet presAssocID="{22F3051D-5701-4B39-9783-8AF59AE3A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1CE2DAC-8009-48F9-937B-F5DED116F5BB}" type="pres">
      <dgm:prSet presAssocID="{22F3051D-5701-4B39-9783-8AF59AE3AF62}" presName="centerTile" presStyleLbl="fgShp" presStyleIdx="0" presStyleCnt="1" custScaleX="275931" custScaleY="153271" custLinFactNeighborX="-34605" custLinFactNeighborY="543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F9EC25B-C4D6-4592-B2A8-4FE452C5FD72}" type="presOf" srcId="{65732C34-4191-4435-AFD9-B32563B6EC16}" destId="{9AFF110A-8784-4BB8-A08D-0911F75D14D9}" srcOrd="1" destOrd="0" presId="urn:microsoft.com/office/officeart/2005/8/layout/matrix1"/>
    <dgm:cxn modelId="{A0C8DC13-F0E0-4B8D-8F90-56CBB6B67BB7}" type="presOf" srcId="{0231F8E0-F7D0-419F-A78F-6DE73F2634BB}" destId="{71CE2DAC-8009-48F9-937B-F5DED116F5BB}" srcOrd="0" destOrd="0" presId="urn:microsoft.com/office/officeart/2005/8/layout/matrix1"/>
    <dgm:cxn modelId="{FE1BE873-5C2E-496E-819D-7EA7ACB9583F}" srcId="{0231F8E0-F7D0-419F-A78F-6DE73F2634BB}" destId="{B1469834-5646-4349-A016-B2847382456F}" srcOrd="0" destOrd="0" parTransId="{96CB2CC6-2EE0-4583-8013-064DEEF3F0F3}" sibTransId="{C7215F23-DE65-4A6A-85B3-267C724D652A}"/>
    <dgm:cxn modelId="{DB15E9CE-A907-4678-84F9-7DEECBEA2A52}" srcId="{22F3051D-5701-4B39-9783-8AF59AE3AF62}" destId="{0231F8E0-F7D0-419F-A78F-6DE73F2634BB}" srcOrd="0" destOrd="0" parTransId="{7B1B6592-1290-44FF-9563-24EC6EAFDA62}" sibTransId="{D7BAFDA4-B83D-4FC8-84E9-C1110075E7E9}"/>
    <dgm:cxn modelId="{A1A4F91B-0CD5-40D2-8160-10882FC73EC7}" type="presOf" srcId="{DBDF9873-CDE2-44CC-AA4A-6158C1BC6389}" destId="{3C0890FC-2347-47FF-BE35-073E0214FCC6}" srcOrd="1" destOrd="0" presId="urn:microsoft.com/office/officeart/2005/8/layout/matrix1"/>
    <dgm:cxn modelId="{F561D14A-0237-4961-9E36-0111275C16E1}" type="presOf" srcId="{B1469834-5646-4349-A016-B2847382456F}" destId="{A1F4437E-1E2D-4773-81F3-77611512B124}" srcOrd="1" destOrd="0" presId="urn:microsoft.com/office/officeart/2005/8/layout/matrix1"/>
    <dgm:cxn modelId="{A8E8692D-F196-42FD-9250-2094CD3A12FD}" type="presOf" srcId="{B1469834-5646-4349-A016-B2847382456F}" destId="{52D67E30-B462-4989-93CA-E78907AD9464}" srcOrd="0" destOrd="0" presId="urn:microsoft.com/office/officeart/2005/8/layout/matrix1"/>
    <dgm:cxn modelId="{29D9F514-BD2F-48A5-8485-0A600CFC8F43}" type="presOf" srcId="{DBDF9873-CDE2-44CC-AA4A-6158C1BC6389}" destId="{B91BCABA-39CD-48E1-8404-C44D37E4430A}" srcOrd="0" destOrd="0" presId="urn:microsoft.com/office/officeart/2005/8/layout/matrix1"/>
    <dgm:cxn modelId="{A0852727-DFA4-4E28-89E8-F061354A4DA9}" srcId="{0231F8E0-F7D0-419F-A78F-6DE73F2634BB}" destId="{DBDF9873-CDE2-44CC-AA4A-6158C1BC6389}" srcOrd="1" destOrd="0" parTransId="{D6BDC605-A3AA-44E3-9EB1-C0D99DEBBF17}" sibTransId="{19A73A7A-1B46-47FE-B275-9DDD88856962}"/>
    <dgm:cxn modelId="{E841AACF-4B8E-40C8-88C2-B3E6917312CF}" type="presOf" srcId="{22F3051D-5701-4B39-9783-8AF59AE3AF62}" destId="{EBD395BA-A095-419F-9640-D47A1B836BB3}" srcOrd="0" destOrd="0" presId="urn:microsoft.com/office/officeart/2005/8/layout/matrix1"/>
    <dgm:cxn modelId="{594543DC-33C1-4AA2-A4F9-217DBC3C7A97}" type="presOf" srcId="{65732C34-4191-4435-AFD9-B32563B6EC16}" destId="{52FB96A4-0BF7-4287-A47D-B5D17EAD24C8}" srcOrd="0" destOrd="0" presId="urn:microsoft.com/office/officeart/2005/8/layout/matrix1"/>
    <dgm:cxn modelId="{B17D4593-DB4B-409A-A33B-7A52BE8B97BE}" srcId="{0231F8E0-F7D0-419F-A78F-6DE73F2634BB}" destId="{65732C34-4191-4435-AFD9-B32563B6EC16}" srcOrd="2" destOrd="0" parTransId="{83C37A9C-8604-44EE-902C-D7B894CCE1D6}" sibTransId="{42266CBA-C655-4A0A-AEA0-97B216835614}"/>
    <dgm:cxn modelId="{B89F89F9-B115-44FB-A50B-6BFA46D0F9B6}" type="presParOf" srcId="{EBD395BA-A095-419F-9640-D47A1B836BB3}" destId="{0569BBF5-19D0-4C14-85FB-616AC85119AA}" srcOrd="0" destOrd="0" presId="urn:microsoft.com/office/officeart/2005/8/layout/matrix1"/>
    <dgm:cxn modelId="{0E8DFA1B-D9A6-479B-A55A-0E20243C0840}" type="presParOf" srcId="{0569BBF5-19D0-4C14-85FB-616AC85119AA}" destId="{52D67E30-B462-4989-93CA-E78907AD9464}" srcOrd="0" destOrd="0" presId="urn:microsoft.com/office/officeart/2005/8/layout/matrix1"/>
    <dgm:cxn modelId="{BD7DDB83-A6DE-4114-9E00-0A12F5E41894}" type="presParOf" srcId="{0569BBF5-19D0-4C14-85FB-616AC85119AA}" destId="{A1F4437E-1E2D-4773-81F3-77611512B124}" srcOrd="1" destOrd="0" presId="urn:microsoft.com/office/officeart/2005/8/layout/matrix1"/>
    <dgm:cxn modelId="{A784EBA4-0542-4B42-AF76-2F73CDB5FB7C}" type="presParOf" srcId="{0569BBF5-19D0-4C14-85FB-616AC85119AA}" destId="{B91BCABA-39CD-48E1-8404-C44D37E4430A}" srcOrd="2" destOrd="0" presId="urn:microsoft.com/office/officeart/2005/8/layout/matrix1"/>
    <dgm:cxn modelId="{CB79873D-1416-4E88-AB0C-22C5F5F36CDE}" type="presParOf" srcId="{0569BBF5-19D0-4C14-85FB-616AC85119AA}" destId="{3C0890FC-2347-47FF-BE35-073E0214FCC6}" srcOrd="3" destOrd="0" presId="urn:microsoft.com/office/officeart/2005/8/layout/matrix1"/>
    <dgm:cxn modelId="{0A852DA6-DCB4-4E05-963A-54BE2F27CE1A}" type="presParOf" srcId="{0569BBF5-19D0-4C14-85FB-616AC85119AA}" destId="{52FB96A4-0BF7-4287-A47D-B5D17EAD24C8}" srcOrd="4" destOrd="0" presId="urn:microsoft.com/office/officeart/2005/8/layout/matrix1"/>
    <dgm:cxn modelId="{808E0D6E-3976-4180-AF93-6AB740A11C60}" type="presParOf" srcId="{0569BBF5-19D0-4C14-85FB-616AC85119AA}" destId="{9AFF110A-8784-4BB8-A08D-0911F75D14D9}" srcOrd="5" destOrd="0" presId="urn:microsoft.com/office/officeart/2005/8/layout/matrix1"/>
    <dgm:cxn modelId="{F2F5DCF6-C3BD-4B02-BBF5-9578FDD19FF4}" type="presParOf" srcId="{0569BBF5-19D0-4C14-85FB-616AC85119AA}" destId="{F8C8670D-04EE-4BCC-8BFA-F177A6B35116}" srcOrd="6" destOrd="0" presId="urn:microsoft.com/office/officeart/2005/8/layout/matrix1"/>
    <dgm:cxn modelId="{A3BA47F2-DF9D-485A-BBA9-D4D528B77E1D}" type="presParOf" srcId="{0569BBF5-19D0-4C14-85FB-616AC85119AA}" destId="{8596FB00-BE86-4E99-B7CE-096CD0068BD3}" srcOrd="7" destOrd="0" presId="urn:microsoft.com/office/officeart/2005/8/layout/matrix1"/>
    <dgm:cxn modelId="{443CD72D-EE25-4944-BB52-90E88BC4AD7A}" type="presParOf" srcId="{EBD395BA-A095-419F-9640-D47A1B836BB3}" destId="{71CE2DAC-8009-48F9-937B-F5DED116F5BB}" srcOrd="1" destOrd="0" presId="urn:microsoft.com/office/officeart/2005/8/layout/matrix1"/>
  </dgm:cxnLst>
  <dgm:bg>
    <a:noFill/>
  </dgm:bg>
  <dgm:whole>
    <a:ln w="76200"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РЕЗУЛЬТАТЫ= УРОВЕНЬ ЖИЗНИ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Доходы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Расходы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FF9999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26B3A-6ECC-49BC-8A26-1B4E7322213B}" type="pres">
      <dgm:prSet presAssocID="{FA26B107-16FC-4A74-9C5C-116AAFF8E0B8}" presName="gear1srcNode" presStyleLbl="node1" presStyleIdx="0" presStyleCnt="3"/>
      <dgm:spPr/>
      <dgm:t>
        <a:bodyPr/>
        <a:lstStyle/>
        <a:p>
          <a:endParaRPr lang="ru-RU"/>
        </a:p>
      </dgm:t>
    </dgm:pt>
    <dgm:pt modelId="{59FEDA5A-CBA7-4D2D-A7E2-295BFB4CD348}" type="pres">
      <dgm:prSet presAssocID="{FA26B107-16FC-4A74-9C5C-116AAFF8E0B8}" presName="gear1dstNode" presStyleLbl="node1" presStyleIdx="0" presStyleCnt="3"/>
      <dgm:spPr/>
      <dgm:t>
        <a:bodyPr/>
        <a:lstStyle/>
        <a:p>
          <a:endParaRPr lang="ru-RU"/>
        </a:p>
      </dgm:t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AF544-7919-44CC-85CA-1EE256EFF852}" type="pres">
      <dgm:prSet presAssocID="{E5F5DEBB-55C6-488F-A7CE-2D3F00EE1E74}" presName="gear2srcNode" presStyleLbl="node1" presStyleIdx="1" presStyleCnt="3"/>
      <dgm:spPr/>
      <dgm:t>
        <a:bodyPr/>
        <a:lstStyle/>
        <a:p>
          <a:endParaRPr lang="ru-RU"/>
        </a:p>
      </dgm:t>
    </dgm:pt>
    <dgm:pt modelId="{CD4630BF-BCE1-4EEF-A275-5176C1337581}" type="pres">
      <dgm:prSet presAssocID="{E5F5DEBB-55C6-488F-A7CE-2D3F00EE1E74}" presName="gear2dstNode" presStyleLbl="node1" presStyleIdx="1" presStyleCnt="3"/>
      <dgm:spPr/>
      <dgm:t>
        <a:bodyPr/>
        <a:lstStyle/>
        <a:p>
          <a:endParaRPr lang="ru-RU"/>
        </a:p>
      </dgm:t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  <dgm:t>
        <a:bodyPr/>
        <a:lstStyle/>
        <a:p>
          <a:endParaRPr lang="ru-RU"/>
        </a:p>
      </dgm:t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3201D-9300-4E9F-B0E7-2312D9BE5E18}" type="pres">
      <dgm:prSet presAssocID="{0176EB6E-27E0-47E9-8D9E-B56E8715081B}" presName="gear3srcNode" presStyleLbl="node1" presStyleIdx="2" presStyleCnt="3"/>
      <dgm:spPr/>
      <dgm:t>
        <a:bodyPr/>
        <a:lstStyle/>
        <a:p>
          <a:endParaRPr lang="ru-RU"/>
        </a:p>
      </dgm:t>
    </dgm:pt>
    <dgm:pt modelId="{8B5F0352-E4D8-4313-892B-7690E5208C47}" type="pres">
      <dgm:prSet presAssocID="{0176EB6E-27E0-47E9-8D9E-B56E8715081B}" presName="gear3dstNode" presStyleLbl="node1" presStyleIdx="2" presStyleCnt="3"/>
      <dgm:spPr/>
      <dgm:t>
        <a:bodyPr/>
        <a:lstStyle/>
        <a:p>
          <a:endParaRPr lang="ru-RU"/>
        </a:p>
      </dgm:t>
    </dgm:pt>
    <dgm:pt modelId="{A50E133E-5938-4087-8184-608D59CD9A45}" type="pres">
      <dgm:prSet presAssocID="{35EFAD3E-9862-460E-889F-621196B76DFE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  <dgm:t>
        <a:bodyPr/>
        <a:lstStyle/>
        <a:p>
          <a:endParaRPr lang="ru-RU"/>
        </a:p>
      </dgm:t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  <dgm:t>
        <a:bodyPr/>
        <a:lstStyle/>
        <a:p>
          <a:endParaRPr lang="ru-RU"/>
        </a:p>
      </dgm:t>
    </dgm:pt>
  </dgm:ptLst>
  <dgm:cxnLst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67E30-B462-4989-93CA-E78907AD9464}">
      <dsp:nvSpPr>
        <dsp:cNvPr id="0" name=""/>
        <dsp:cNvSpPr/>
      </dsp:nvSpPr>
      <dsp:spPr>
        <a:xfrm rot="16200000">
          <a:off x="663426" y="-552451"/>
          <a:ext cx="1707961" cy="2907563"/>
        </a:xfrm>
        <a:prstGeom prst="round1Rect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 dirty="0"/>
        </a:p>
      </dsp:txBody>
      <dsp:txXfrm rot="5400000">
        <a:off x="63625" y="47350"/>
        <a:ext cx="2907563" cy="1280971"/>
      </dsp:txXfrm>
    </dsp:sp>
    <dsp:sp modelId="{B91BCABA-39CD-48E1-8404-C44D37E4430A}">
      <dsp:nvSpPr>
        <dsp:cNvPr id="0" name=""/>
        <dsp:cNvSpPr/>
      </dsp:nvSpPr>
      <dsp:spPr>
        <a:xfrm>
          <a:off x="5978900" y="72008"/>
          <a:ext cx="2772801" cy="2438014"/>
        </a:xfrm>
        <a:prstGeom prst="round1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 dirty="0"/>
        </a:p>
      </dsp:txBody>
      <dsp:txXfrm>
        <a:off x="5978900" y="72008"/>
        <a:ext cx="2772801" cy="1828510"/>
      </dsp:txXfrm>
    </dsp:sp>
    <dsp:sp modelId="{52FB96A4-0BF7-4287-A47D-B5D17EAD24C8}">
      <dsp:nvSpPr>
        <dsp:cNvPr id="0" name=""/>
        <dsp:cNvSpPr/>
      </dsp:nvSpPr>
      <dsp:spPr>
        <a:xfrm rot="10800000">
          <a:off x="2119814" y="4057036"/>
          <a:ext cx="2232218" cy="2406907"/>
        </a:xfrm>
        <a:prstGeom prst="round1Rect">
          <a:avLst/>
        </a:prstGeom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 rot="10800000">
        <a:off x="2119814" y="4658762"/>
        <a:ext cx="2232218" cy="1805180"/>
      </dsp:txXfrm>
    </dsp:sp>
    <dsp:sp modelId="{F8C8670D-04EE-4BCC-8BFA-F177A6B35116}">
      <dsp:nvSpPr>
        <dsp:cNvPr id="0" name=""/>
        <dsp:cNvSpPr/>
      </dsp:nvSpPr>
      <dsp:spPr>
        <a:xfrm rot="5400000">
          <a:off x="5199841" y="2428425"/>
          <a:ext cx="1835987" cy="32403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E2DAC-8009-48F9-937B-F5DED116F5BB}">
      <dsp:nvSpPr>
        <dsp:cNvPr id="0" name=""/>
        <dsp:cNvSpPr/>
      </dsp:nvSpPr>
      <dsp:spPr>
        <a:xfrm>
          <a:off x="0" y="2086832"/>
          <a:ext cx="7272141" cy="2483266"/>
        </a:xfrm>
        <a:prstGeom prst="round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223" y="2208055"/>
        <a:ext cx="7029695" cy="2240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РЕЗУЛЬТАТЫ= УРОВЕНЬ ЖИЗНИ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/>
              </a:solidFill>
            </a:rPr>
            <a:t>Доходы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FF9999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9999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drawing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xmlns="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0.30922</cdr:y>
    </cdr:from>
    <cdr:to>
      <cdr:x>0.89826</cdr:x>
      <cdr:y>0.71977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877504" y="1268343"/>
          <a:ext cx="1941238" cy="1683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xmlns="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0.01626</cdr:x>
      <cdr:y>0</cdr:y>
    </cdr:from>
    <cdr:to>
      <cdr:x>0.99187</cdr:x>
      <cdr:y>0.98048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xmlns="" id="{B0940A3F-64BB-45C2-B41F-C5EA923B3B64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 cstate="print">
          <a:duotone>
            <a:schemeClr val="bg2">
              <a:shade val="45000"/>
              <a:satMod val="135000"/>
            </a:schemeClr>
            <a:prstClr val="white"/>
          </a:duotone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artisticBlur/>
                  </a14:imgEffect>
                </a14:imgLayer>
              </a14:imgProps>
            </a:ext>
          </a:extLst>
        </a:blip>
        <a:srcRect xmlns:a="http://schemas.openxmlformats.org/drawingml/2006/main" l="962" t="21045" r="40192" b="41555"/>
        <a:stretch xmlns:a="http://schemas.openxmlformats.org/drawingml/2006/main"/>
      </cdr:blipFill>
      <cdr:spPr bwMode="auto">
        <a:xfrm xmlns:a="http://schemas.openxmlformats.org/drawingml/2006/main">
          <a:off x="144015" y="0"/>
          <a:ext cx="8640962" cy="55446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0.48987</cdr:x>
      <cdr:y>0.25548</cdr:y>
    </cdr:from>
    <cdr:to>
      <cdr:x>0.80487</cdr:x>
      <cdr:y>0.38322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38736" y="1296144"/>
          <a:ext cx="2789950" cy="648080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dirty="0"/>
            <a:t>Исполнение:</a:t>
          </a:r>
        </a:p>
        <a:p xmlns:a="http://schemas.openxmlformats.org/drawingml/2006/main">
          <a:r>
            <a:rPr lang="ru-RU" sz="1200" dirty="0"/>
            <a:t>100,3 % к первоначальному и </a:t>
          </a:r>
        </a:p>
        <a:p xmlns:a="http://schemas.openxmlformats.org/drawingml/2006/main">
          <a:r>
            <a:rPr lang="ru-RU" sz="1200" dirty="0"/>
            <a:t>100,5 %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0.00875</cdr:x>
      <cdr:y>0.66708</cdr:y>
    </cdr:from>
    <cdr:to>
      <cdr:x>0.35772</cdr:x>
      <cdr:y>0.80901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7498" y="3384382"/>
          <a:ext cx="3090853" cy="720071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/>
            <a:t>Исполнение: </a:t>
          </a:r>
        </a:p>
        <a:p xmlns:a="http://schemas.openxmlformats.org/drawingml/2006/main">
          <a:r>
            <a:rPr lang="ru-RU" sz="1200" dirty="0"/>
            <a:t>106,1 % к первоначальному и </a:t>
          </a:r>
        </a:p>
        <a:p xmlns:a="http://schemas.openxmlformats.org/drawingml/2006/main">
          <a:r>
            <a:rPr lang="ru-RU" sz="1200" dirty="0"/>
            <a:t>99,0%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0.36585</cdr:x>
      <cdr:y>0.40747</cdr:y>
    </cdr:from>
    <cdr:to>
      <cdr:x>0.78049</cdr:x>
      <cdr:y>0.47983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40360" y="2304257"/>
          <a:ext cx="3672444" cy="40916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31,3 % общего объема поступлений</a:t>
          </a:r>
        </a:p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0.04375</cdr:x>
      <cdr:y>0.8374</cdr:y>
    </cdr:from>
    <cdr:to>
      <cdr:x>0.49593</cdr:x>
      <cdr:y>0.90836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87492" y="4735518"/>
          <a:ext cx="4004995" cy="40128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68,7%  общего объема поступлений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0.00048</cdr:x>
      <cdr:y>0.11971</cdr:y>
    </cdr:from>
    <cdr:to>
      <cdr:x>0.61157</cdr:x>
      <cdr:y>0.18255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xmlns="" id="{68BE80A8-E93A-467A-A64B-57A672104BF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297" y="720080"/>
          <a:ext cx="5456393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0.21117</cdr:y>
    </cdr:from>
    <cdr:to>
      <cdr:x>1</cdr:x>
      <cdr:y>0.27401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xmlns="" id="{CC70FA2D-C678-482B-A9E7-804ABD71920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270187"/>
          <a:ext cx="8928992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0.29143</cdr:y>
    </cdr:from>
    <cdr:to>
      <cdr:x>1</cdr:x>
      <cdr:y>0.35427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xmlns="" id="{C736D9BF-308A-4D87-BADB-D60EE2EC14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752972"/>
          <a:ext cx="8928992" cy="3779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0.00451</cdr:x>
      <cdr:y>0.39207</cdr:y>
    </cdr:from>
    <cdr:to>
      <cdr:x>0.36638</cdr:x>
      <cdr:y>0.45491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xmlns="" id="{C417DF18-0E3F-44E9-9E33-DFEA4FF00C9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40287" y="2358319"/>
          <a:ext cx="3231160" cy="377985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0.24217</cdr:y>
    </cdr:from>
    <cdr:to>
      <cdr:x>0.32367</cdr:x>
      <cdr:y>0.6074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27" y="1122130"/>
          <a:ext cx="2164951" cy="169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Всего расходов</a:t>
          </a:r>
        </a:p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842.325,4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0.91548</cdr:x>
      <cdr:y>0.00662</cdr:y>
    </cdr:from>
    <cdr:to>
      <cdr:x>0.98052</cdr:x>
      <cdr:y>0.06174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xmlns="" id="{ADB306ED-9E73-42CD-8809-7BA24BD119BA}"/>
            </a:ext>
          </a:extLst>
        </cdr:cNvPr>
        <cdr:cNvSpPr/>
      </cdr:nvSpPr>
      <cdr:spPr>
        <a:xfrm xmlns:a="http://schemas.openxmlformats.org/drawingml/2006/main">
          <a:off x="8108428" y="30443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4,7%</a:t>
          </a:r>
        </a:p>
      </cdr:txBody>
    </cdr:sp>
  </cdr:relSizeAnchor>
  <cdr:relSizeAnchor xmlns:cdr="http://schemas.openxmlformats.org/drawingml/2006/chartDrawing">
    <cdr:from>
      <cdr:x>0.91548</cdr:x>
      <cdr:y>0.17396</cdr:y>
    </cdr:from>
    <cdr:to>
      <cdr:x>0.98052</cdr:x>
      <cdr:y>0.22529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xmlns="" id="{AC33267E-D76F-4CE1-A6B4-2317E27C4FD1}"/>
            </a:ext>
          </a:extLst>
        </cdr:cNvPr>
        <cdr:cNvSpPr/>
      </cdr:nvSpPr>
      <cdr:spPr>
        <a:xfrm xmlns:a="http://schemas.openxmlformats.org/drawingml/2006/main">
          <a:off x="8108428" y="799953"/>
          <a:ext cx="576064" cy="236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0,4%</a:t>
          </a:r>
        </a:p>
      </cdr:txBody>
    </cdr:sp>
  </cdr:relSizeAnchor>
  <cdr:relSizeAnchor xmlns:cdr="http://schemas.openxmlformats.org/drawingml/2006/chartDrawing">
    <cdr:from>
      <cdr:x>0.91548</cdr:x>
      <cdr:y>0.0959</cdr:y>
    </cdr:from>
    <cdr:to>
      <cdr:x>0.98052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xmlns="" id="{359F7A08-4292-4843-9D5D-12B8D26FB567}"/>
            </a:ext>
          </a:extLst>
        </cdr:cNvPr>
        <cdr:cNvSpPr/>
      </cdr:nvSpPr>
      <cdr:spPr>
        <a:xfrm xmlns:a="http://schemas.openxmlformats.org/drawingml/2006/main">
          <a:off x="8108428" y="441006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0.39837</cdr:x>
      <cdr:y>0.45039</cdr:y>
    </cdr:from>
    <cdr:to>
      <cdr:x>0.99875</cdr:x>
      <cdr:y>0.74092</cdr:y>
    </cdr:to>
    <cdr:sp macro="" textlink="">
      <cdr:nvSpPr>
        <cdr:cNvPr id="11" name="Прямоугольник: скругленные углы 10">
          <a:extLst xmlns:a="http://schemas.openxmlformats.org/drawingml/2006/main">
            <a:ext uri="{FF2B5EF4-FFF2-40B4-BE49-F238E27FC236}">
              <a16:creationId xmlns:a16="http://schemas.microsoft.com/office/drawing/2014/main" xmlns="" id="{990C8399-DEAD-4EE3-949F-EE9FD483EFAE}"/>
            </a:ext>
          </a:extLst>
        </cdr:cNvPr>
        <cdr:cNvSpPr/>
      </cdr:nvSpPr>
      <cdr:spPr>
        <a:xfrm xmlns:a="http://schemas.openxmlformats.org/drawingml/2006/main">
          <a:off x="3528357" y="2150463"/>
          <a:ext cx="5317556" cy="138716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5" Type="http://schemas.openxmlformats.org/officeDocument/2006/relationships/comments" Target="../comments/comment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diagramLayout" Target="../diagrams/layout2.xml"/><Relationship Id="rId12" Type="http://schemas.openxmlformats.org/officeDocument/2006/relationships/chart" Target="../charts/chart1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3.jpeg"/><Relationship Id="rId5" Type="http://schemas.openxmlformats.org/officeDocument/2006/relationships/image" Target="../media/image22.jpeg"/><Relationship Id="rId15" Type="http://schemas.openxmlformats.org/officeDocument/2006/relationships/image" Target="../media/image26.jpeg"/><Relationship Id="rId10" Type="http://schemas.microsoft.com/office/2007/relationships/diagramDrawing" Target="../diagrams/drawing2.xml"/><Relationship Id="rId4" Type="http://schemas.openxmlformats.org/officeDocument/2006/relationships/image" Target="../media/image21.jpeg"/><Relationship Id="rId9" Type="http://schemas.openxmlformats.org/officeDocument/2006/relationships/diagramColors" Target="../diagrams/colors2.xml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emf"/><Relationship Id="rId2" Type="http://schemas.openxmlformats.org/officeDocument/2006/relationships/chart" Target="../charts/chart21.xml"/><Relationship Id="rId16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29.xml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#Par6482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hyperlink" Target="#Par6254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1.jpeg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79.jpeg"/><Relationship Id="rId12" Type="http://schemas.openxmlformats.org/officeDocument/2006/relationships/hyperlink" Target="http://www.goszakaz.nnov.ru/index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11" Type="http://schemas.openxmlformats.org/officeDocument/2006/relationships/hyperlink" Target="https://dknnov.nubex.ru/4796/4921/5022/5042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82.jpeg"/><Relationship Id="rId10" Type="http://schemas.openxmlformats.org/officeDocument/2006/relationships/hyperlink" Target="http://dk.nnov.ru/upravlenie-finansov/" TargetMode="External"/><Relationship Id="rId19" Type="http://schemas.openxmlformats.org/officeDocument/2006/relationships/image" Target="../media/image84.pn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s://dknnov.nubex.ru/4796/4921/5022/5036/" TargetMode="External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EE809-1F8D-4F44-A176-99B374BACD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FE7808F-420B-4447-A2E0-39E417962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38B29536-6EC1-47B5-AA77-FE68142C6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413466"/>
              </p:ext>
            </p:extLst>
          </p:nvPr>
        </p:nvGraphicFramePr>
        <p:xfrm>
          <a:off x="146256" y="218813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xmlns="" id="{DF3EF630-35F4-4C27-B8B1-7F85932C1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830840" cy="718338"/>
          </a:xfrm>
          <a:prstGeom prst="rect">
            <a:avLst/>
          </a:prstGeom>
          <a:solidFill>
            <a:srgbClr val="CCFF66"/>
          </a:solidFill>
          <a:ln w="762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3F50A02-C9E9-4654-83FC-91B4598972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8" y="1945288"/>
            <a:ext cx="2664296" cy="17603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412965E-9399-498C-9ECC-8FD99D9CD73D}"/>
              </a:ext>
            </a:extLst>
          </p:cNvPr>
          <p:cNvSpPr/>
          <p:nvPr/>
        </p:nvSpPr>
        <p:spPr>
          <a:xfrm>
            <a:off x="7452320" y="1983110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9782C52-D12B-47DC-9D24-EB350512638A}"/>
              </a:ext>
            </a:extLst>
          </p:cNvPr>
          <p:cNvSpPr/>
          <p:nvPr/>
        </p:nvSpPr>
        <p:spPr>
          <a:xfrm>
            <a:off x="7604720" y="5237609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53761EC-1AFB-47F4-A8EF-C7CF8176CB75}"/>
              </a:ext>
            </a:extLst>
          </p:cNvPr>
          <p:cNvSpPr/>
          <p:nvPr/>
        </p:nvSpPr>
        <p:spPr>
          <a:xfrm>
            <a:off x="7415200" y="3160971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9513CDF-BA75-464E-AA56-10582BA1FF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4" y="3727635"/>
            <a:ext cx="2168624" cy="1605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C0C605-9B9F-47D5-B9A9-EF080C31B7FE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20244" r="11170" b="19023"/>
          <a:stretch/>
        </p:blipFill>
        <p:spPr bwMode="auto">
          <a:xfrm>
            <a:off x="243136" y="5335626"/>
            <a:ext cx="2168624" cy="1303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0FE622C-5403-4BA2-B7FC-C28E4E4DB7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25152"/>
            <a:ext cx="2744688" cy="18295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A4495DD-6E54-4ED6-AE6E-55D5FC5F4C2F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020"/>
            <a:ext cx="3024336" cy="199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41D3D55-A4A6-4583-86F8-FB033F9F736C}"/>
              </a:ext>
            </a:extLst>
          </p:cNvPr>
          <p:cNvPicPr/>
          <p:nvPr/>
        </p:nvPicPr>
        <p:blipFill rotWithShape="1">
          <a:blip r:embed="rId13"/>
          <a:srcRect l="13125" t="27284" r="13854" b="55758"/>
          <a:stretch/>
        </p:blipFill>
        <p:spPr bwMode="auto">
          <a:xfrm>
            <a:off x="4572000" y="4886587"/>
            <a:ext cx="4272042" cy="175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2CFC924-03E9-4661-8569-3FC8C03ADC4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2516"/>
            <a:ext cx="1874344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Двойная волна 23">
            <a:extLst>
              <a:ext uri="{FF2B5EF4-FFF2-40B4-BE49-F238E27FC236}">
                <a16:creationId xmlns:a16="http://schemas.microsoft.com/office/drawing/2014/main" xmlns="" id="{8D730BC0-1F14-474A-AB3B-727FAD6454CA}"/>
              </a:ext>
            </a:extLst>
          </p:cNvPr>
          <p:cNvSpPr/>
          <p:nvPr/>
        </p:nvSpPr>
        <p:spPr>
          <a:xfrm>
            <a:off x="1907704" y="1845059"/>
            <a:ext cx="5666648" cy="3510782"/>
          </a:xfrm>
          <a:prstGeom prst="doubleWav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9000">
                <a:schemeClr val="bg1"/>
              </a:gs>
              <a:gs pos="63000">
                <a:schemeClr val="tx2">
                  <a:lumMod val="60000"/>
                  <a:lumOff val="40000"/>
                </a:schemeClr>
              </a:gs>
              <a:gs pos="100000">
                <a:srgbClr val="FF5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ДЛЯ ГРАЖДАН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ПРОЕКТУ Решения Земского собрания Дальнеконстантиновского муниципального района Нижегородской области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отчета об исполнении бюджета Дальнеконстантиновского муниципального района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2020 год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64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5760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bg1"/>
              </a:gs>
              <a:gs pos="5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            </a:t>
            </a:r>
            <a:r>
              <a:rPr lang="ru-RU" sz="3200" b="1" dirty="0">
                <a:solidFill>
                  <a:schemeClr val="tx1"/>
                </a:solidFill>
              </a:rPr>
              <a:t>  </a:t>
            </a:r>
            <a:r>
              <a:rPr lang="ru-RU" sz="3200" i="1" dirty="0">
                <a:solidFill>
                  <a:schemeClr val="tx1"/>
                </a:solidFill>
              </a:rPr>
              <a:t>Уважаемые </a:t>
            </a:r>
            <a:r>
              <a:rPr lang="ru-RU" sz="3200" i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3200" i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144000" cy="6165304"/>
          </a:xfrm>
          <a:gradFill>
            <a:gsLst>
              <a:gs pos="0">
                <a:srgbClr val="FF9999"/>
              </a:gs>
              <a:gs pos="9000">
                <a:schemeClr val="tx2">
                  <a:lumMod val="20000"/>
                  <a:lumOff val="80000"/>
                </a:schemeClr>
              </a:gs>
              <a:gs pos="17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ru-RU" sz="300" b="1" dirty="0">
                <a:solidFill>
                  <a:schemeClr val="tx1"/>
                </a:solidFill>
              </a:rPr>
              <a:t>	</a:t>
            </a:r>
            <a:endParaRPr lang="ru-RU" sz="300" dirty="0">
              <a:solidFill>
                <a:schemeClr val="tx1"/>
              </a:solidFill>
            </a:endParaRPr>
          </a:p>
          <a:p>
            <a:pPr algn="r"/>
            <a:r>
              <a:rPr lang="ru-RU" sz="4000" i="1" dirty="0">
                <a:solidFill>
                  <a:schemeClr val="tx1"/>
                </a:solidFill>
              </a:rPr>
              <a:t>Перед вами информационная брошюра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«Бюджет для граждан», 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разработанная управлением финансов, по ПРОЕКТУ Решения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Земского собрания Дальнеконстантиновского муниципального района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«О</a:t>
            </a:r>
            <a:r>
              <a:rPr lang="ru-RU" sz="4000" i="1" dirty="0">
                <a:solidFill>
                  <a:schemeClr val="tx1"/>
                </a:solidFill>
              </a:rPr>
              <a:t>б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у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тверждении отчета об исполнении бюджета 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 err="1">
                <a:solidFill>
                  <a:schemeClr val="tx1"/>
                </a:solidFill>
                <a:cs typeface="Arial" panose="020B0604020202020204" pitchFamily="34" charset="0"/>
              </a:rPr>
              <a:t>Дальнеконстантинов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кого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муниципального района за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2020 год» </a:t>
            </a:r>
            <a:r>
              <a:rPr lang="ru-RU" sz="4000" i="1" dirty="0">
                <a:solidFill>
                  <a:schemeClr val="tx1"/>
                </a:solidFill>
              </a:rPr>
              <a:t>- главного финансового документа района. </a:t>
            </a:r>
          </a:p>
          <a:p>
            <a:pPr algn="just"/>
            <a:r>
              <a:rPr lang="ru-RU" sz="3800" i="1" dirty="0"/>
              <a:t>	</a:t>
            </a:r>
            <a:r>
              <a:rPr lang="ru-RU" sz="38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Дальнеконстантиновского муниципального района, которые д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40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4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40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4000" i="1" dirty="0">
                <a:solidFill>
                  <a:schemeClr val="tx1"/>
                </a:solidFill>
              </a:rPr>
              <a:t>	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40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4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40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4000" i="1" dirty="0">
                <a:solidFill>
                  <a:srgbClr val="0000FF"/>
                </a:solidFill>
                <a:hlinkClick r:id="rId3"/>
              </a:rPr>
              <a:t>,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4000" i="1" dirty="0"/>
              <a:t> </a:t>
            </a:r>
            <a:r>
              <a:rPr lang="ru-RU" sz="4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«приемная граждан».</a:t>
            </a:r>
            <a:endParaRPr lang="ru-RU" altLang="ru-RU" sz="4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С уважением, Фирова И.Н.</a:t>
            </a: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Начальник Финансового управления администрации</a:t>
            </a:r>
          </a:p>
          <a:p>
            <a:pPr algn="r"/>
            <a:r>
              <a:rPr lang="ru-RU" sz="25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500" i="1" dirty="0">
                <a:solidFill>
                  <a:schemeClr val="tx1"/>
                </a:solidFill>
              </a:rPr>
              <a:t>  муниципального района </a:t>
            </a:r>
          </a:p>
          <a:p>
            <a:pPr algn="r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16416" y="6453336"/>
            <a:ext cx="665494" cy="3114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rgbClr val="FF9999"/>
              </a:gs>
              <a:gs pos="44000">
                <a:schemeClr val="tx2">
                  <a:lumMod val="20000"/>
                  <a:lumOff val="80000"/>
                </a:schemeClr>
              </a:gs>
              <a:gs pos="82000">
                <a:schemeClr val="bg1"/>
              </a:gs>
            </a:gsLst>
            <a:lin ang="162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tx1"/>
                </a:solidFill>
              </a:rPr>
              <a:t>Публичные слушания по проекту отчета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0">
                <a:srgbClr val="FF9999"/>
              </a:gs>
              <a:gs pos="11000">
                <a:schemeClr val="tx2">
                  <a:lumMod val="20000"/>
                  <a:lumOff val="80000"/>
                </a:schemeClr>
              </a:gs>
              <a:gs pos="60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проекту отчета об исполнении бюджета Дальнеконстантиновского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проекту отчета об исполнении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отчета об исполнении бюджета на публичных слушаниях, которые проходят в зале заседаний 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Дальнеконстантиновского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* информирование о времени и дате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на сайте администрации,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через местные СМИ.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xmlns="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5040560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0">
                <a:srgbClr val="FF9999"/>
              </a:gs>
              <a:gs pos="33000">
                <a:schemeClr val="tx2">
                  <a:lumMod val="20000"/>
                  <a:lumOff val="80000"/>
                </a:schemeClr>
              </a:gs>
              <a:gs pos="52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это…</a:t>
            </a:r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0" y="620686"/>
            <a:ext cx="9143999" cy="6237313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7F03C846-96E0-4D10-9976-ED24BA8B7781}"/>
              </a:ext>
            </a:extLst>
          </p:cNvPr>
          <p:cNvSpPr/>
          <p:nvPr/>
        </p:nvSpPr>
        <p:spPr>
          <a:xfrm>
            <a:off x="123057" y="1704807"/>
            <a:ext cx="4500883" cy="26203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744575B5-DEA5-4820-BE84-7BB0F7286A9B}"/>
              </a:ext>
            </a:extLst>
          </p:cNvPr>
          <p:cNvSpPr/>
          <p:nvPr/>
        </p:nvSpPr>
        <p:spPr>
          <a:xfrm>
            <a:off x="179509" y="3573843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C21EA896-0B10-4D3A-AA2C-750A177A4498}"/>
              </a:ext>
            </a:extLst>
          </p:cNvPr>
          <p:cNvSpPr/>
          <p:nvPr/>
        </p:nvSpPr>
        <p:spPr>
          <a:xfrm>
            <a:off x="1481488" y="3573842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A0BEE42A-1A1E-465E-8D56-EF119DDF79CD}"/>
              </a:ext>
            </a:extLst>
          </p:cNvPr>
          <p:cNvSpPr/>
          <p:nvPr/>
        </p:nvSpPr>
        <p:spPr>
          <a:xfrm>
            <a:off x="4724174" y="1726869"/>
            <a:ext cx="4263670" cy="3358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72763C9-09FF-4B9A-A562-9D4C9B4F0413}"/>
              </a:ext>
            </a:extLst>
          </p:cNvPr>
          <p:cNvSpPr/>
          <p:nvPr/>
        </p:nvSpPr>
        <p:spPr>
          <a:xfrm>
            <a:off x="2930576" y="3573841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7" y="5183252"/>
            <a:ext cx="2284133" cy="146281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4" y="4489150"/>
            <a:ext cx="2439162" cy="20561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A2FA5F18-DA41-4258-9D1E-FCD1A64246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2343014" y="4706636"/>
            <a:ext cx="2156978" cy="2056164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xmlns="" id="{791A17B7-EEB0-46B5-B186-77D15060405A}"/>
              </a:ext>
            </a:extLst>
          </p:cNvPr>
          <p:cNvSpPr/>
          <p:nvPr/>
        </p:nvSpPr>
        <p:spPr>
          <a:xfrm>
            <a:off x="2226120" y="4881690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64" y="5212338"/>
            <a:ext cx="2140172" cy="136833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xmlns="" id="{9162ACF8-C9DB-4629-B9C1-0D0FF20353C8}"/>
              </a:ext>
            </a:extLst>
          </p:cNvPr>
          <p:cNvSpPr/>
          <p:nvPr/>
        </p:nvSpPr>
        <p:spPr>
          <a:xfrm>
            <a:off x="6578858" y="5237793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4C018627-D7ED-4266-9435-D344122088FB}"/>
              </a:ext>
            </a:extLst>
          </p:cNvPr>
          <p:cNvSpPr/>
          <p:nvPr/>
        </p:nvSpPr>
        <p:spPr>
          <a:xfrm>
            <a:off x="8176172" y="6347782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i="1" dirty="0">
                <a:solidFill>
                  <a:schemeClr val="tx1"/>
                </a:solidFill>
              </a:rPr>
              <a:t/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b="1" i="1" dirty="0">
                <a:solidFill>
                  <a:schemeClr val="tx1"/>
                </a:solidFill>
              </a:rPr>
              <a:t>Бюджет…бюджет…бюджет…</a:t>
            </a:r>
            <a:r>
              <a:rPr lang="ru-RU" sz="3200" i="1" dirty="0">
                <a:solidFill>
                  <a:schemeClr val="tx1"/>
                </a:solidFill>
              </a:rPr>
              <a:t/>
            </a:r>
            <a:br>
              <a:rPr lang="ru-RU" sz="3200" i="1" dirty="0">
                <a:solidFill>
                  <a:schemeClr val="tx1"/>
                </a:solidFill>
              </a:rPr>
            </a:b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856984" cy="5960856"/>
          </a:xfrm>
          <a:gradFill>
            <a:gsLst>
              <a:gs pos="56000">
                <a:schemeClr val="bg1"/>
              </a:gs>
              <a:gs pos="87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2519542206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3377264864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79511" y="5757177"/>
            <a:ext cx="8856984" cy="952124"/>
          </a:xfrm>
          <a:prstGeom prst="roundRect">
            <a:avLst/>
          </a:prstGeom>
          <a:gradFill>
            <a:gsLst>
              <a:gs pos="43000">
                <a:schemeClr val="bg1"/>
              </a:gs>
              <a:gs pos="64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8" y="194784"/>
            <a:ext cx="8928983" cy="1115416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>
                <a:solidFill>
                  <a:schemeClr val="tx1"/>
                </a:solidFill>
              </a:rPr>
              <a:t>ДОХОДЫ</a:t>
            </a:r>
            <a:r>
              <a:rPr lang="ru-RU" sz="3600" b="1" i="1" dirty="0">
                <a:solidFill>
                  <a:schemeClr val="tx1"/>
                </a:solidFill>
              </a:rPr>
              <a:t> БЮДЖЕТА-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4000" b="1" i="1" dirty="0">
                <a:solidFill>
                  <a:schemeClr val="tx1"/>
                </a:solidFill>
              </a:rPr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9" y="1290181"/>
            <a:ext cx="9000993" cy="5523783"/>
          </a:xfrm>
          <a:gradFill>
            <a:gsLst>
              <a:gs pos="46000">
                <a:schemeClr val="bg1"/>
              </a:gs>
              <a:gs pos="93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81F61517-CF5A-4EFC-9AF0-3BE66EA502E1}"/>
              </a:ext>
            </a:extLst>
          </p:cNvPr>
          <p:cNvSpPr/>
          <p:nvPr/>
        </p:nvSpPr>
        <p:spPr>
          <a:xfrm>
            <a:off x="8172396" y="6309907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80" y="94093"/>
            <a:ext cx="8883012" cy="758069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Как распределяются </a:t>
            </a:r>
            <a:r>
              <a:rPr lang="ru-RU" sz="2400" b="1" i="1" u="sng" dirty="0">
                <a:solidFill>
                  <a:schemeClr val="tx1"/>
                </a:solidFill>
              </a:rPr>
              <a:t>РАСХОДЫ</a:t>
            </a:r>
            <a:r>
              <a:rPr lang="ru-RU" sz="2400" b="1" i="1" dirty="0">
                <a:solidFill>
                  <a:schemeClr val="tx1"/>
                </a:solidFill>
              </a:rPr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962325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xmlns="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xmlns="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xmlns="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606447"/>
              </p:ext>
            </p:extLst>
          </p:nvPr>
        </p:nvGraphicFramePr>
        <p:xfrm>
          <a:off x="203328" y="2495596"/>
          <a:ext cx="8784150" cy="421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xmlns="" id="{D5DA33E2-3861-4137-B387-F214D27C1044}"/>
              </a:ext>
            </a:extLst>
          </p:cNvPr>
          <p:cNvSpPr/>
          <p:nvPr/>
        </p:nvSpPr>
        <p:spPr>
          <a:xfrm>
            <a:off x="206076" y="1648266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1317C2AF-E218-4B95-84E6-5A67C6238236}"/>
              </a:ext>
            </a:extLst>
          </p:cNvPr>
          <p:cNvSpPr/>
          <p:nvPr/>
        </p:nvSpPr>
        <p:spPr>
          <a:xfrm>
            <a:off x="516545" y="1817908"/>
            <a:ext cx="843346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</a:t>
            </a:r>
            <a:r>
              <a:rPr lang="ru-RU" dirty="0">
                <a:solidFill>
                  <a:srgbClr val="FF0000"/>
                </a:solidFill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xmlns="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xmlns="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EE12A8B-FD4A-4578-999D-5224D9EBF483}"/>
              </a:ext>
            </a:extLst>
          </p:cNvPr>
          <p:cNvSpPr/>
          <p:nvPr/>
        </p:nvSpPr>
        <p:spPr>
          <a:xfrm>
            <a:off x="8095017" y="624232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915ED718-EFD0-4F97-955E-4759CC629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35826"/>
              </p:ext>
            </p:extLst>
          </p:nvPr>
        </p:nvGraphicFramePr>
        <p:xfrm>
          <a:off x="2653651" y="4221088"/>
          <a:ext cx="4387879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2D9AB85B-0A84-4635-A602-500D01676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315084"/>
              </p:ext>
            </p:extLst>
          </p:nvPr>
        </p:nvGraphicFramePr>
        <p:xfrm>
          <a:off x="7314897" y="208305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7653609F-393E-4C4C-8EAD-17562CC4D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797176"/>
              </p:ext>
            </p:extLst>
          </p:nvPr>
        </p:nvGraphicFramePr>
        <p:xfrm>
          <a:off x="3035650" y="2914037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7737DEED-833B-48A4-98F1-A921CD754464}"/>
              </a:ext>
            </a:extLst>
          </p:cNvPr>
          <p:cNvSpPr/>
          <p:nvPr/>
        </p:nvSpPr>
        <p:spPr>
          <a:xfrm>
            <a:off x="203328" y="2390627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020272" y="3212976"/>
            <a:ext cx="1872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u="sng" dirty="0"/>
          </a:p>
          <a:p>
            <a:pPr algn="ctr"/>
            <a:endParaRPr lang="ru-RU" sz="800" u="sng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098" y="107309"/>
            <a:ext cx="8928992" cy="2973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Мероприятия по повышению эффективности расходования бюджетных средств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673FFFB-523B-4A4A-8501-C106124B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095137"/>
              </p:ext>
            </p:extLst>
          </p:nvPr>
        </p:nvGraphicFramePr>
        <p:xfrm>
          <a:off x="104098" y="404664"/>
          <a:ext cx="8928992" cy="5094287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235654">
                  <a:extLst>
                    <a:ext uri="{9D8B030D-6E8A-4147-A177-3AD203B41FA5}">
                      <a16:colId xmlns:a16="http://schemas.microsoft.com/office/drawing/2014/main" xmlns="" val="3222830715"/>
                    </a:ext>
                  </a:extLst>
                </a:gridCol>
                <a:gridCol w="199832">
                  <a:extLst>
                    <a:ext uri="{9D8B030D-6E8A-4147-A177-3AD203B41FA5}">
                      <a16:colId xmlns:a16="http://schemas.microsoft.com/office/drawing/2014/main" xmlns="" val="3675691639"/>
                    </a:ext>
                  </a:extLst>
                </a:gridCol>
                <a:gridCol w="6493506">
                  <a:extLst>
                    <a:ext uri="{9D8B030D-6E8A-4147-A177-3AD203B41FA5}">
                      <a16:colId xmlns:a16="http://schemas.microsoft.com/office/drawing/2014/main" xmlns="" val="3830562600"/>
                    </a:ext>
                  </a:extLst>
                </a:gridCol>
              </a:tblGrid>
              <a:tr h="8558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Принятые меры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Результаты принятых мер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4838717"/>
                  </a:ext>
                </a:extLst>
              </a:tr>
              <a:tr h="17651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Проведены мероприятия в рамках реализации муниципальной программы "Управление муниципальными финансами Дальнеконстантиновского муниципального района":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130396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Создание условий для роста налоговых и неналоговых доходов  бюджета Дальнеконстантиновского муниципального района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Объем доходов консолидированного бюджета Дальнеконстантиновского муниципального района на душу населения 46,5 </a:t>
                      </a:r>
                      <a:r>
                        <a:rPr lang="ru-RU" sz="900" dirty="0" err="1" smtClean="0">
                          <a:effectLst/>
                        </a:rPr>
                        <a:t>тыс.руб</a:t>
                      </a:r>
                      <a:r>
                        <a:rPr lang="ru-RU" sz="900" dirty="0" smtClean="0">
                          <a:effectLst/>
                        </a:rPr>
                        <a:t>., что выше планового значения (43,7 </a:t>
                      </a:r>
                      <a:r>
                        <a:rPr lang="ru-RU" sz="900" dirty="0" err="1" smtClean="0">
                          <a:effectLst/>
                        </a:rPr>
                        <a:t>тыс.руб</a:t>
                      </a:r>
                      <a:r>
                        <a:rPr lang="ru-RU" sz="900" dirty="0" smtClean="0">
                          <a:effectLst/>
                        </a:rPr>
                        <a:t>.)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Прирост налоговых поступлений консолидированного бюджета –  4,3%, что ниже планового показателя (6%). Прирост бюджетообразующего налога НДФЛ составил 104,1%, при этом прогнозируемый ФОТа организаций был 105,3%. Снизились поступления по земельному налогу на 12,9%, снижение  связано с уменьшением кадастровой стоимости крупных земельных участков и, в том числе, возвратом излишне уплаченного земельного налога ООО «Карьер Дальний» по Кужутской с/а в сумме 1.160 тыс.руб..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Неналоговые доходы исполнены на 107,8% к уточненному плану и 60,9% к уровню неналоговых доходов 2018 года.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1283980346"/>
                  </a:ext>
                </a:extLst>
              </a:tr>
              <a:tr h="366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Мониторинг кредиторской задолженности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просроченной кредиторской задолженности по оплате труда (включая начисления на оплату труда муниципальных учреждений, в общем объеме расходов муниципального образования на оплату труда (включая начисления на оплату труда) составил 0 руб., что соответствует плановому показателю муниципальной программы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Просроченная кредиторская задолженность  отсутствует по состоянию на 01.01.2020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1422048611"/>
                  </a:ext>
                </a:extLst>
              </a:tr>
              <a:tr h="89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Эффективность расходования бюджетных средств (БС)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Доля расходов на очередной финансовый год, увязанных с реестром расходных обязательств района, в общем объеме расходов бюджета 100%, что соответствует плановому показателю. Удельный вес расходов, осуществляемых с применением предварительного контроля за целевым использованием бюджетных средств - 100% (соответствует плановому показателю). </a:t>
                      </a:r>
                      <a:r>
                        <a:rPr lang="ru-RU" sz="900" dirty="0">
                          <a:effectLst/>
                        </a:rPr>
                        <a:t>За счет проведения конкурсных процедур экономия бюджетных средств за </a:t>
                      </a:r>
                      <a:r>
                        <a:rPr lang="ru-RU" sz="900" dirty="0" smtClean="0">
                          <a:effectLst/>
                        </a:rPr>
                        <a:t>2020 </a:t>
                      </a:r>
                      <a:r>
                        <a:rPr lang="ru-RU" sz="900" dirty="0">
                          <a:effectLst/>
                        </a:rPr>
                        <a:t>год составила </a:t>
                      </a:r>
                      <a:r>
                        <a:rPr lang="ru-RU" sz="900" dirty="0" smtClean="0">
                          <a:effectLst/>
                        </a:rPr>
                        <a:t>29,9 </a:t>
                      </a:r>
                      <a:r>
                        <a:rPr lang="ru-RU" sz="900" dirty="0" err="1">
                          <a:effectLst/>
                        </a:rPr>
                        <a:t>млн.руб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расходов на очередной финансовый год, увязанных с реестром расходных обязательств Дальнеконстантиновского муниципального  района, в общем объеме расходов районного бюджета –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расходов, осуществляемых с применением предварительного контроля за целевым использованием бюджетных средств,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выполнивших в полном объеме муниципальное задание, в общем количестве муниципальных учреждений района, которым установлены муниципальные задания,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для которых установлены количественно измеримые финансовые санкции (штрафы, изъятия) за нарушение условий выполнения муниципальных заданий, в общем количестве муниципальных учреждений района, которым установлены муниципальные задания,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в которых соотношение средней заработной платы руководителей учреждения и их заместителей к средней заработной плате работников учреждений не превышает 5 раз, в общем количестве муниципальных учреждений района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 счет проведения конкурсных процедур экономия бюджетных средств за 2019 год составила 10,9 млн.руб.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3953858275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Регулярные заседания комиссии по экономической безопасности и урегулированию задолженности по платежам в бюджет, действующей на территории района (</a:t>
                      </a:r>
                      <a:r>
                        <a:rPr lang="ru-RU" sz="900" dirty="0" smtClean="0">
                          <a:effectLst/>
                        </a:rPr>
                        <a:t>2020 год- 7 </a:t>
                      </a:r>
                      <a:r>
                        <a:rPr lang="ru-RU" sz="900" dirty="0">
                          <a:effectLst/>
                        </a:rPr>
                        <a:t>заседаний)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Задолженность по налоговым платежам </a:t>
                      </a:r>
                      <a:r>
                        <a:rPr lang="ru-RU" sz="900" dirty="0" smtClean="0">
                          <a:effectLst/>
                        </a:rPr>
                        <a:t>увеличилась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с 13.736 </a:t>
                      </a:r>
                      <a:r>
                        <a:rPr lang="ru-RU" sz="900" dirty="0">
                          <a:effectLst/>
                        </a:rPr>
                        <a:t>тыс. руб. по состоянию на </a:t>
                      </a:r>
                      <a:r>
                        <a:rPr lang="ru-RU" sz="900" dirty="0" smtClean="0">
                          <a:effectLst/>
                        </a:rPr>
                        <a:t>01.01.2020 </a:t>
                      </a:r>
                      <a:r>
                        <a:rPr lang="ru-RU" sz="900" dirty="0">
                          <a:effectLst/>
                        </a:rPr>
                        <a:t>до </a:t>
                      </a:r>
                      <a:r>
                        <a:rPr lang="ru-RU" sz="900" dirty="0" smtClean="0">
                          <a:effectLst/>
                        </a:rPr>
                        <a:t>14.741 тыс</a:t>
                      </a:r>
                      <a:r>
                        <a:rPr lang="ru-RU" sz="900" dirty="0">
                          <a:effectLst/>
                        </a:rPr>
                        <a:t>. руб. по состоянию на </a:t>
                      </a:r>
                      <a:r>
                        <a:rPr lang="ru-RU" sz="900" dirty="0" smtClean="0">
                          <a:effectLst/>
                        </a:rPr>
                        <a:t>01.01.2021,</a:t>
                      </a:r>
                      <a:r>
                        <a:rPr lang="ru-RU" sz="900" baseline="0" dirty="0" smtClean="0">
                          <a:effectLst/>
                        </a:rPr>
                        <a:t> в том числе задолженность прошлых лет уменьшилась на 5.215 </a:t>
                      </a:r>
                      <a:r>
                        <a:rPr lang="ru-RU" sz="900" baseline="0" dirty="0" err="1" smtClean="0">
                          <a:effectLst/>
                        </a:rPr>
                        <a:t>тыс.руб</a:t>
                      </a:r>
                      <a:r>
                        <a:rPr lang="ru-RU" sz="900" dirty="0" smtClean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В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результате подготовки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проведения комиссии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недоимка по налогам и арендным платежам в консолидированный бюджет Нижегородской  области была снижена на 1.607,6 </a:t>
                      </a:r>
                      <a:r>
                        <a:rPr lang="ru-RU" sz="9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900" dirty="0" smtClean="0">
                        <a:effectLst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Задолженность по налоговым платежам уменьшилась с 15.372 тыс. руб. по состоянию на 01.01.2019 до 13.736 тыс. руб. по состоянию на 01.01.20.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Задолженность прошлых лет по местным налогам снизилась в период 2019 года на 7.706,00 тыс.руб.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результате работы комиссии в течение 2019 года погашено задолженности в консолидированный бюджет Нижегородской области 1.694,8  тыс. руб., в т.ч. 1.021,1 тыс. руб. НДФЛ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3165429182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Формирование программного бюджета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</a:t>
                      </a:r>
                      <a:r>
                        <a:rPr lang="ru-RU" sz="900" dirty="0" smtClean="0">
                          <a:effectLst/>
                        </a:rPr>
                        <a:t>2020 </a:t>
                      </a:r>
                      <a:r>
                        <a:rPr lang="ru-RU" sz="900" dirty="0">
                          <a:effectLst/>
                        </a:rPr>
                        <a:t>году финансировались из бюджета 16 муниципальных программ района, </a:t>
                      </a:r>
                      <a:r>
                        <a:rPr lang="ru-RU" sz="900" dirty="0" smtClean="0">
                          <a:effectLst/>
                        </a:rPr>
                        <a:t>6 </a:t>
                      </a:r>
                      <a:r>
                        <a:rPr lang="ru-RU" sz="900" dirty="0">
                          <a:effectLst/>
                        </a:rPr>
                        <a:t>муниципальных программ поселений и 4 государственных программ Нижегородской области.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2019 году финансировались из бюджета 16 муниципальных программ района, 7 муниципальных программ поселений и 4 государственных программ Нижегородской области. Доля расходов консолидированного бюджета, формируемых в рамках муниципальных программ в общем объеме расходов консолидированного бюджета (без учета субвенций из областного бюджета) составила 78,5% при плановом показателе 75%.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3871140041"/>
                  </a:ext>
                </a:extLst>
              </a:tr>
              <a:tr h="679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Снижение долговой нагрузки на бюджет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муниципального долга </a:t>
                      </a:r>
                      <a:r>
                        <a:rPr lang="ru-RU" sz="900" dirty="0" smtClean="0">
                          <a:effectLst/>
                        </a:rPr>
                        <a:t>снизился с 10.700.000,00 руб. на 01.01.2020 до 5.700.000,00</a:t>
                      </a:r>
                      <a:r>
                        <a:rPr lang="ru-RU" sz="900" baseline="0" dirty="0" smtClean="0">
                          <a:effectLst/>
                        </a:rPr>
                        <a:t> руб. на 01.01.2021.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Удельный вес муниципального долга по отношению к доходам районного бюджета без учета безвозмездных поступлений из других бюджетов бюджетной системы - 2,1%, что соответствует плановым показателям (не более 50%); Доля расходов на обслуживание муниципального долга в общем объеме расходов районного бюджета без учета субвенций из выше стоящих бюджетов - 0,0016%, что соответствует плановому показателю (не более 15%)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Объем муниципального долга увеличился с 6.867.883,12 руб. по состоянию на 01.01.2019 до 10.700.000,00 руб. на 01.01.2020.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 соглашению №15/Д/1-2016 от 25.05.2016 погашена оставшаяся часть задолженности в сумме 1.867.883,12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 соглашению №15/Д/1-2019 от 19.09.2019 привлечен бюджетный кредит на сумму 5.700.000,00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Объем нагрузки на районный бюджет по ежегодному объему погашения долговых обязательств 2,6% при допустимом значении  не более 50,0%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xmlns="" val="1451385587"/>
                  </a:ext>
                </a:extLst>
              </a:tr>
              <a:tr h="11629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Прочие мероприятия: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693734"/>
                  </a:ext>
                </a:extLst>
              </a:tr>
              <a:tr h="44931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Нормирование затрат на обеспечение функций ОМСУ, являющихся муниципальными заказчиками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содержание органов местного самоуправления района в </a:t>
                      </a:r>
                      <a:r>
                        <a:rPr lang="ru-RU" sz="900" dirty="0" smtClean="0">
                          <a:effectLst/>
                        </a:rPr>
                        <a:t>2020 </a:t>
                      </a:r>
                      <a:r>
                        <a:rPr lang="ru-RU" sz="900" dirty="0">
                          <a:effectLst/>
                        </a:rPr>
                        <a:t>году не превышают установленный постановлением Правительства Нижегородской области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№8 от 09.01.2020 </a:t>
                      </a:r>
                      <a:r>
                        <a:rPr lang="ru-RU" sz="900" dirty="0" smtClean="0">
                          <a:effectLst/>
                        </a:rPr>
                        <a:t>норматив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7776351"/>
                  </a:ext>
                </a:extLst>
              </a:tr>
              <a:tr h="26744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Ряд мероприятий в области энергосбережения и энергетической эффективности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ремонтных работ с учетом современных </a:t>
                      </a:r>
                      <a:r>
                        <a:rPr lang="ru-RU" sz="9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энергоэффективных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технологий, в том числе в сфере деятельности </a:t>
                      </a:r>
                      <a:r>
                        <a:rPr lang="ru-RU" sz="9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МУПов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ЖКХ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0159847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C9F44B2A-ACFE-4566-8324-B4B68CA0532E}"/>
              </a:ext>
            </a:extLst>
          </p:cNvPr>
          <p:cNvSpPr/>
          <p:nvPr/>
        </p:nvSpPr>
        <p:spPr>
          <a:xfrm>
            <a:off x="8313010" y="6513731"/>
            <a:ext cx="720080" cy="28870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571" y="44623"/>
            <a:ext cx="8727917" cy="884447"/>
          </a:xfr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Эффективность использования бюджетных средств, отражается в уровне жизни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309320"/>
            <a:ext cx="864096" cy="4031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xmlns="" id="{69345269-857B-4BC1-A2F4-E532DC175E8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02043" y="287801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B31B11-36DB-4EBB-9597-7ED9C24D8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58808"/>
            <a:ext cx="2515172" cy="1753309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18D35D-8066-40B5-8A94-FC012B7BB0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63" y="1094024"/>
            <a:ext cx="2418248" cy="183092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C4EA164-655E-4CE6-8456-8C6D5EA08F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10" y="4777754"/>
            <a:ext cx="2263732" cy="1675582"/>
          </a:xfrm>
          <a:prstGeom prst="rect">
            <a:avLst/>
          </a:prstGeom>
        </p:spPr>
      </p:pic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xmlns="" id="{F331A872-0DA1-453A-9C6A-38E272A08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490499"/>
              </p:ext>
            </p:extLst>
          </p:nvPr>
        </p:nvGraphicFramePr>
        <p:xfrm>
          <a:off x="4923455" y="2729487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9215FC8-E95B-4B5A-A96F-17F24440BB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98" y="4959160"/>
            <a:ext cx="2692747" cy="175330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xmlns="" id="{2B90D821-2FBD-4A0D-B31F-1B9BC146E5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847503"/>
              </p:ext>
            </p:extLst>
          </p:nvPr>
        </p:nvGraphicFramePr>
        <p:xfrm>
          <a:off x="0" y="980727"/>
          <a:ext cx="7308304" cy="547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A62DA5C-2E0F-4805-9184-35F758BC3E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1" y="999366"/>
            <a:ext cx="2413967" cy="1609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0B3B4736-C79B-4DEC-8BE1-088B1DCCBC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2" y="4777754"/>
            <a:ext cx="2417511" cy="16093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69AA5B2-9617-452A-96AF-6AC552865B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8" y="2724753"/>
            <a:ext cx="1674667" cy="21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2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2555776" y="980728"/>
            <a:ext cx="0" cy="21602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57200" y="167066"/>
            <a:ext cx="8291264" cy="813662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За кем закреплено исполнение бюджета?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1196752"/>
            <a:ext cx="4023253" cy="1080120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Администрация Дальнеконстантиновского муниципального района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732240" y="1002472"/>
            <a:ext cx="0" cy="14401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95536" y="2492896"/>
            <a:ext cx="8352928" cy="5040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Правовое обоснование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6745899" y="1683302"/>
            <a:ext cx="1" cy="12217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662291" y="1157406"/>
            <a:ext cx="4023253" cy="1119466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Управление финансов администрации </a:t>
            </a:r>
            <a:r>
              <a:rPr lang="ru-RU" b="1" dirty="0" err="1"/>
              <a:t>Дальнеконстантиновского</a:t>
            </a:r>
            <a:r>
              <a:rPr lang="ru-RU" b="1" dirty="0"/>
              <a:t> муниципального района</a:t>
            </a:r>
          </a:p>
        </p:txBody>
      </p:sp>
      <p:graphicFrame>
        <p:nvGraphicFramePr>
          <p:cNvPr id="34" name="Объект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419026"/>
              </p:ext>
            </p:extLst>
          </p:nvPr>
        </p:nvGraphicFramePr>
        <p:xfrm>
          <a:off x="455944" y="3229733"/>
          <a:ext cx="8229600" cy="34779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125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23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- Положение "О бюджетном процессе в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Дальнеконстантиновском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муниципальном районе", утвержденном решением Земского собрания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Дальнеконстантиновского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муниципального района №97 от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19.12.2007г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186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Федеральный закон №131-ФЗ от </a:t>
                      </a:r>
                      <a:r>
                        <a:rPr lang="ru-RU" sz="1200" kern="1200" dirty="0" smtClean="0">
                          <a:effectLst/>
                        </a:rPr>
                        <a:t>06.10.2003 </a:t>
                      </a:r>
                      <a:r>
                        <a:rPr lang="ru-RU" sz="1200" kern="1200" dirty="0">
                          <a:effectLst/>
                        </a:rPr>
                        <a:t>«Об общих принципах организации местного самоуправления в Российской Федерации»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Положение «Об Управлении финансов администрации Дальнеконстантиновского муниципального района Нижегородской области», утвержденного решением Земского собрания Дальнеконстантиновского района №48 от 27.08.2015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Устав Дальнеконстантиновского муниципального района Нижегородской области, утвержденный постановлением Земского собрания Дальнеконстантиновского муниципального района №35/45 от  28.06.2005г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Положение об администрации Дальнеконстантиновского муниципального района Нижегородской области, утвержденное решением Земского собрания Дальнеконстантиновского муниципального района от 19.04.2012 №31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4572000" y="2996952"/>
            <a:ext cx="0" cy="15580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8100392" y="6352617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8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226242" y="188641"/>
            <a:ext cx="8738246" cy="792087"/>
          </a:xfrm>
          <a:prstGeom prst="roundRect">
            <a:avLst/>
          </a:prstGeom>
          <a:gradFill>
            <a:gsLst>
              <a:gs pos="13000">
                <a:schemeClr val="bg1"/>
              </a:gs>
              <a:gs pos="68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Краткая характеристика основных направлений</a:t>
            </a:r>
          </a:p>
        </p:txBody>
      </p:sp>
      <p:graphicFrame>
        <p:nvGraphicFramePr>
          <p:cNvPr id="24" name="Объект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92350"/>
              </p:ext>
            </p:extLst>
          </p:nvPr>
        </p:nvGraphicFramePr>
        <p:xfrm>
          <a:off x="226243" y="1124744"/>
          <a:ext cx="8738246" cy="556828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363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0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568287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бюджета, 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управление муниципальной собственностью,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организация мероприятий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межпоселенческого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характера,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регулирование инвестиционной деятельности,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 другие полномочия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-Обеспечение осуществление  единой финансовой политики на территории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Дальнеконстантиновского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района, 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-создание необходимых правовых, организационных, материально-финансовые условий для развития местного самоуправления, обеспечение органами местного самоуправления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Дальнеконстантиновского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 реализации ими определенных бюджетным законодательством полномочий по составлению проектов местных бюджетов, исполнению местных бюджетов и составлению отчетов об их исполнении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6" name="Заголовок 1"/>
          <p:cNvSpPr txBox="1">
            <a:spLocks/>
          </p:cNvSpPr>
          <p:nvPr/>
        </p:nvSpPr>
        <p:spPr>
          <a:xfrm>
            <a:off x="323528" y="4365104"/>
            <a:ext cx="8510654" cy="432047"/>
          </a:xfrm>
          <a:prstGeom prst="roundRect">
            <a:avLst/>
          </a:prstGeom>
          <a:gradFill>
            <a:gsLst>
              <a:gs pos="4000">
                <a:schemeClr val="bg1"/>
              </a:gs>
              <a:gs pos="6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Объекты финансового обеспечения 2020 г.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6642230" y="4756941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075847" y="4761147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52430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8352420" y="4774272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дзаголовок 6"/>
          <p:cNvSpPr txBox="1">
            <a:spLocks/>
          </p:cNvSpPr>
          <p:nvPr/>
        </p:nvSpPr>
        <p:spPr>
          <a:xfrm flipH="1">
            <a:off x="1969106" y="5206320"/>
            <a:ext cx="1433428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b="1" u="sng" dirty="0">
                <a:solidFill>
                  <a:schemeClr val="tx1"/>
                </a:solidFill>
              </a:rPr>
              <a:t>автономных</a:t>
            </a:r>
            <a:endParaRPr kumimoji="0" lang="ru-RU" sz="11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36" name="Подзаголовок 6"/>
          <p:cNvSpPr txBox="1">
            <a:spLocks/>
          </p:cNvSpPr>
          <p:nvPr/>
        </p:nvSpPr>
        <p:spPr>
          <a:xfrm flipH="1">
            <a:off x="3507686" y="5235320"/>
            <a:ext cx="1352346" cy="1434039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solidFill>
                  <a:schemeClr val="tx1"/>
                </a:solidFill>
              </a:rPr>
              <a:t>3 Муниципальных казенных учреждения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965184" y="5235320"/>
            <a:ext cx="2160240" cy="1436097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Органы власти</a:t>
            </a: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 (Земское собрание, администрация района, управление финансов, </a:t>
            </a:r>
            <a:r>
              <a:rPr lang="ru-RU" sz="1050" b="1" dirty="0" smtClean="0">
                <a:solidFill>
                  <a:schemeClr val="tx1"/>
                </a:solidFill>
              </a:rPr>
              <a:t>управление строительства </a:t>
            </a:r>
            <a:r>
              <a:rPr lang="ru-RU" sz="1050" b="1" dirty="0">
                <a:solidFill>
                  <a:schemeClr val="tx1"/>
                </a:solidFill>
              </a:rPr>
              <a:t>и жилищно-коммунального хозяйства, отдел образования, управление сельского хозяйства</a:t>
            </a:r>
            <a:r>
              <a:rPr lang="ru-RU" sz="11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02513" y="5233263"/>
            <a:ext cx="1631669" cy="1292082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174895" y="5233263"/>
            <a:ext cx="186160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" b="1" u="sng" dirty="0"/>
          </a:p>
          <a:p>
            <a:pPr algn="ctr"/>
            <a:r>
              <a:rPr lang="ru-RU" sz="1000" b="1" u="sng" dirty="0"/>
              <a:t>Запланированные мероприятия</a:t>
            </a:r>
          </a:p>
          <a:p>
            <a:pPr algn="ctr"/>
            <a:r>
              <a:rPr lang="ru-RU" sz="1000" b="1" dirty="0"/>
              <a:t>по народному хозяйству, жилищно-коммунальному хозяйству, исполнение государственных полномочий</a:t>
            </a:r>
            <a:r>
              <a:rPr lang="en-US" sz="1000" b="1" dirty="0"/>
              <a:t> </a:t>
            </a:r>
            <a:r>
              <a:rPr lang="ru-RU" sz="1000" b="1" dirty="0"/>
              <a:t>и полномочий поселений</a:t>
            </a:r>
          </a:p>
          <a:p>
            <a:pPr algn="ctr"/>
            <a:endParaRPr lang="ru-RU" sz="1000" b="1" dirty="0"/>
          </a:p>
        </p:txBody>
      </p:sp>
      <p:sp>
        <p:nvSpPr>
          <p:cNvPr id="16" name="Стрелка вниз 30">
            <a:extLst>
              <a:ext uri="{FF2B5EF4-FFF2-40B4-BE49-F238E27FC236}">
                <a16:creationId xmlns:a16="http://schemas.microsoft.com/office/drawing/2014/main" xmlns="" id="{457B1FC2-397A-418E-B8F4-1356335E207E}"/>
              </a:ext>
            </a:extLst>
          </p:cNvPr>
          <p:cNvSpPr/>
          <p:nvPr/>
        </p:nvSpPr>
        <p:spPr>
          <a:xfrm>
            <a:off x="99413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дзаголовок 6">
            <a:extLst>
              <a:ext uri="{FF2B5EF4-FFF2-40B4-BE49-F238E27FC236}">
                <a16:creationId xmlns:a16="http://schemas.microsoft.com/office/drawing/2014/main" xmlns="" id="{5FBF0DDC-C47B-4B40-B224-B4CEF03C1AFF}"/>
              </a:ext>
            </a:extLst>
          </p:cNvPr>
          <p:cNvSpPr txBox="1">
            <a:spLocks/>
          </p:cNvSpPr>
          <p:nvPr/>
        </p:nvSpPr>
        <p:spPr>
          <a:xfrm flipH="1">
            <a:off x="416742" y="5157191"/>
            <a:ext cx="1404982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50" b="1" u="sng" dirty="0">
                <a:solidFill>
                  <a:schemeClr val="tx1"/>
                </a:solidFill>
              </a:rPr>
              <a:t>б</a:t>
            </a:r>
            <a:r>
              <a:rPr kumimoji="0" lang="ru-RU" sz="115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юджетных</a:t>
            </a:r>
            <a:endParaRPr kumimoji="0" lang="ru-RU" sz="115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D5C4286B-EDAC-408E-8274-EFB3E200A24F}"/>
              </a:ext>
            </a:extLst>
          </p:cNvPr>
          <p:cNvSpPr/>
          <p:nvPr/>
        </p:nvSpPr>
        <p:spPr>
          <a:xfrm>
            <a:off x="8172400" y="6381327"/>
            <a:ext cx="792088" cy="36004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850106"/>
          </a:xfrm>
          <a:gradFill>
            <a:gsLst>
              <a:gs pos="34000">
                <a:schemeClr val="bg1"/>
              </a:gs>
              <a:gs pos="67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2020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07561"/>
          </a:xfrm>
          <a:gradFill>
            <a:gsLst>
              <a:gs pos="26000">
                <a:schemeClr val="bg1"/>
              </a:gs>
              <a:gs pos="7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762130" cy="648072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76213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</a:t>
            </a:r>
            <a:r>
              <a:rPr lang="en-US" dirty="0">
                <a:solidFill>
                  <a:schemeClr val="tx1"/>
                </a:solidFill>
              </a:rPr>
              <a:t>352</a:t>
            </a:r>
            <a:r>
              <a:rPr lang="ru-RU" dirty="0">
                <a:solidFill>
                  <a:schemeClr val="tx1"/>
                </a:solidFill>
              </a:rPr>
              <a:t>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50" dirty="0">
                <a:solidFill>
                  <a:schemeClr val="tx1"/>
                </a:solidFill>
              </a:rPr>
              <a:t>Уровень валового продукта </a:t>
            </a:r>
            <a:r>
              <a:rPr lang="ru-RU" sz="1700" dirty="0">
                <a:solidFill>
                  <a:schemeClr val="tx1"/>
                </a:solidFill>
              </a:rPr>
              <a:t>– 3.</a:t>
            </a:r>
            <a:r>
              <a:rPr lang="en-US" sz="1700" dirty="0">
                <a:solidFill>
                  <a:schemeClr val="tx1"/>
                </a:solidFill>
              </a:rPr>
              <a:t>663,4</a:t>
            </a:r>
            <a:r>
              <a:rPr lang="ru-RU" sz="1700" dirty="0">
                <a:solidFill>
                  <a:schemeClr val="tx1"/>
                </a:solidFill>
              </a:rPr>
              <a:t> млн.руб.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</a:t>
            </a:r>
            <a:r>
              <a:rPr lang="en-US" sz="1700" dirty="0">
                <a:solidFill>
                  <a:schemeClr val="tx1"/>
                </a:solidFill>
              </a:rPr>
              <a:t>8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  <a:r>
              <a:rPr lang="en-US" sz="1700" dirty="0">
                <a:solidFill>
                  <a:schemeClr val="tx1"/>
                </a:solidFill>
              </a:rPr>
              <a:t>525,24</a:t>
            </a:r>
            <a:r>
              <a:rPr lang="ru-RU" sz="1700" dirty="0">
                <a:solidFill>
                  <a:schemeClr val="tx1"/>
                </a:solidFill>
              </a:rPr>
              <a:t>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0" y="4865760"/>
            <a:ext cx="7766301" cy="555000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8</a:t>
            </a:r>
            <a:r>
              <a:rPr lang="en-US" sz="1700" dirty="0">
                <a:solidFill>
                  <a:schemeClr val="tx1"/>
                </a:solidFill>
              </a:rPr>
              <a:t>72,7</a:t>
            </a:r>
            <a:r>
              <a:rPr lang="ru-RU" sz="1700" dirty="0">
                <a:solidFill>
                  <a:schemeClr val="tx1"/>
                </a:solidFill>
              </a:rPr>
              <a:t>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5336" y="5555491"/>
            <a:ext cx="8569405" cy="1083995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на конец года* 25 ( казенные – 2, бюджетные – 11, автономные -12)</a:t>
            </a:r>
          </a:p>
          <a:p>
            <a:r>
              <a:rPr lang="ru-RU" sz="1700" dirty="0">
                <a:solidFill>
                  <a:schemeClr val="tx1"/>
                </a:solidFill>
              </a:rPr>
              <a:t>*</a:t>
            </a:r>
            <a:r>
              <a:rPr lang="ru-RU" sz="1100" dirty="0">
                <a:solidFill>
                  <a:schemeClr val="tx1"/>
                </a:solidFill>
              </a:rPr>
              <a:t> С 01 апреля 2020 года МКУ МФЦ перешло в ведение субъекта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76C0F3F1-B2E9-4DCA-889A-9417738FA8E6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4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34" y="150239"/>
            <a:ext cx="8856984" cy="883713"/>
          </a:xfr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597754"/>
              </p:ext>
            </p:extLst>
          </p:nvPr>
        </p:nvGraphicFramePr>
        <p:xfrm>
          <a:off x="641537" y="1158351"/>
          <a:ext cx="3600401" cy="268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68740"/>
              </p:ext>
            </p:extLst>
          </p:nvPr>
        </p:nvGraphicFramePr>
        <p:xfrm>
          <a:off x="4788025" y="1158351"/>
          <a:ext cx="4031976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189015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3098361"/>
              </p:ext>
            </p:extLst>
          </p:nvPr>
        </p:nvGraphicFramePr>
        <p:xfrm>
          <a:off x="4860000" y="3933056"/>
          <a:ext cx="4032480" cy="265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427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50239"/>
            <a:ext cx="8928992" cy="542457"/>
          </a:xfrm>
          <a:prstGeom prst="roundRect">
            <a:avLst/>
          </a:prstGeo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Основные параметры бюджета 2020 г.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45853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0BE29F43-8E81-4501-B80E-8A6E64EBF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19975"/>
              </p:ext>
            </p:extLst>
          </p:nvPr>
        </p:nvGraphicFramePr>
        <p:xfrm>
          <a:off x="179512" y="3514585"/>
          <a:ext cx="8856985" cy="3196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322999712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146349273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1605547532"/>
                    </a:ext>
                  </a:extLst>
                </a:gridCol>
                <a:gridCol w="1562898">
                  <a:extLst>
                    <a:ext uri="{9D8B030D-6E8A-4147-A177-3AD203B41FA5}">
                      <a16:colId xmlns:a16="http://schemas.microsoft.com/office/drawing/2014/main" xmlns="" val="1739450858"/>
                    </a:ext>
                  </a:extLst>
                </a:gridCol>
                <a:gridCol w="1101398">
                  <a:extLst>
                    <a:ext uri="{9D8B030D-6E8A-4147-A177-3AD203B41FA5}">
                      <a16:colId xmlns:a16="http://schemas.microsoft.com/office/drawing/2014/main" xmlns="" val="1169679931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3874848369"/>
                    </a:ext>
                  </a:extLst>
                </a:gridCol>
              </a:tblGrid>
              <a:tr h="99762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первоначально утвержденного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уточненного</a:t>
                      </a:r>
                    </a:p>
                    <a:p>
                      <a:pPr algn="ctr" rtl="0" fontAlgn="ctr"/>
                      <a:r>
                        <a:rPr lang="ru-RU" sz="1300" b="1" u="sng" strike="noStrike" dirty="0">
                          <a:effectLst/>
                        </a:rPr>
                        <a:t>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Исполнено за 2020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483953168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ДОХОДЫ БЮДЖЕТА, </a:t>
                      </a:r>
                    </a:p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832 024 230,00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871 317 556,00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866 753 355,47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104,2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99,5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66104705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 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270 840 200,00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270 288 080,00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271 611 136,20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100,5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77420887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561 184 030,00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601 029 476,00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595 142 219,27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99,0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31394339"/>
                  </a:ext>
                </a:extLst>
              </a:tr>
              <a:tr h="1898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РАСХОДЫ БЮДЖЕТА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827 024 230,00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876 292 547,25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842 325 375,97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101,9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96,1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79633300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РЕЗУЛЬТАТ ИСПОЛНЕНИЯ (Дефицит(-), Профицит (+))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  5 000 000,00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- 4 974 991,25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24 427 979,50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488,6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-491,1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012846603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1284D962-FC63-4E05-8E33-05A56ADF5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91828"/>
              </p:ext>
            </p:extLst>
          </p:nvPr>
        </p:nvGraphicFramePr>
        <p:xfrm>
          <a:off x="147979" y="719695"/>
          <a:ext cx="8856984" cy="29967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784386">
                  <a:extLst>
                    <a:ext uri="{9D8B030D-6E8A-4147-A177-3AD203B41FA5}">
                      <a16:colId xmlns:a16="http://schemas.microsoft.com/office/drawing/2014/main" xmlns="" val="3358580135"/>
                    </a:ext>
                  </a:extLst>
                </a:gridCol>
                <a:gridCol w="72598">
                  <a:extLst>
                    <a:ext uri="{9D8B030D-6E8A-4147-A177-3AD203B41FA5}">
                      <a16:colId xmlns:a16="http://schemas.microsoft.com/office/drawing/2014/main" xmlns="" val="68258779"/>
                    </a:ext>
                  </a:extLst>
                </a:gridCol>
              </a:tblGrid>
              <a:tr h="2764896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1700" b="1" u="none" dirty="0">
                          <a:latin typeface="Times New Roman" pitchFamily="18" charset="0"/>
                          <a:cs typeface="Times New Roman" pitchFamily="18" charset="0"/>
                        </a:rPr>
                        <a:t>В 2020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году подготовлено 9 уточнений решения о бюджете, которые, в первую очередь, были связаны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с увеличением плана поступлений налоговых и неналоговых доходов бюджета муниципального района в связи с ожидаемым поступлением 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отдельных доходных источников, и направлением дополнительно полученных доходов на увеличение расходов,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а также в связи с внесением изменений в объемы межбюджетных трансфертов, предоставляемых из областного бюджета, и объемы безвозмездных поступлений от негосударственных организаций и населения на реализацию проектов по поддержке местных инициатив. </a:t>
                      </a:r>
                    </a:p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     Всего первоначальные параметры бюджета увеличены по доходам на 39 293,3 тыс. рублей, по расходам на 49 268,3 тыс. рублей.</a:t>
                      </a:r>
                    </a:p>
                    <a:p>
                      <a:pPr algn="l" rtl="0" fontAlgn="b"/>
                      <a:r>
                        <a:rPr lang="ru-RU" sz="1700" u="none" strike="noStrike" dirty="0">
                          <a:effectLst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06327568"/>
                  </a:ext>
                </a:extLst>
              </a:tr>
              <a:tr h="231872">
                <a:tc>
                  <a:txBody>
                    <a:bodyPr/>
                    <a:lstStyle/>
                    <a:p>
                      <a:pPr algn="l" rtl="0" fontAlgn="b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59643143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7769781" y="6150578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14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09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39"/>
            <a:ext cx="8928992" cy="7584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Доходная часть бюджета 2020 г. –  866 753 355,47 руб.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852699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327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457367"/>
              </p:ext>
            </p:extLst>
          </p:nvPr>
        </p:nvGraphicFramePr>
        <p:xfrm>
          <a:off x="179512" y="188641"/>
          <a:ext cx="8784976" cy="6564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8172399" y="6320719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9107DC0-6798-480F-AE78-5CE950C1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08" y="105233"/>
            <a:ext cx="8928992" cy="8034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F65D4B5-F583-405E-BB5A-539E71621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84669"/>
              </p:ext>
            </p:extLst>
          </p:nvPr>
        </p:nvGraphicFramePr>
        <p:xfrm>
          <a:off x="106808" y="992129"/>
          <a:ext cx="8857679" cy="562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3104">
                  <a:extLst>
                    <a:ext uri="{9D8B030D-6E8A-4147-A177-3AD203B41FA5}">
                      <a16:colId xmlns:a16="http://schemas.microsoft.com/office/drawing/2014/main" xmlns="" val="415856897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23833108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3910385296"/>
                    </a:ext>
                  </a:extLst>
                </a:gridCol>
                <a:gridCol w="1118395">
                  <a:extLst>
                    <a:ext uri="{9D8B030D-6E8A-4147-A177-3AD203B41FA5}">
                      <a16:colId xmlns:a16="http://schemas.microsoft.com/office/drawing/2014/main" xmlns="" val="1215201647"/>
                    </a:ext>
                  </a:extLst>
                </a:gridCol>
                <a:gridCol w="905435">
                  <a:extLst>
                    <a:ext uri="{9D8B030D-6E8A-4147-A177-3AD203B41FA5}">
                      <a16:colId xmlns:a16="http://schemas.microsoft.com/office/drawing/2014/main" xmlns="" val="1692680594"/>
                    </a:ext>
                  </a:extLst>
                </a:gridCol>
                <a:gridCol w="712473">
                  <a:extLst>
                    <a:ext uri="{9D8B030D-6E8A-4147-A177-3AD203B41FA5}">
                      <a16:colId xmlns:a16="http://schemas.microsoft.com/office/drawing/2014/main" xmlns="" val="69991748"/>
                    </a:ext>
                  </a:extLst>
                </a:gridCol>
              </a:tblGrid>
              <a:tr h="69806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первоначально утвержденные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уточненные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6144483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Доходы бюджета -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832 024 230,00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871 317 556,00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866 753 355,47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104,2%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99,5%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45681037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          в том числе: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270 840 200,00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270 288 080,00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271 611 136,20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100,3%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100,3%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9751559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883194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ПРИБЫЛЬ, ДОХОДЫ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221 617 400,00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213 491 700,00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212 770 413,50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96,0%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99,7%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9235964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3 680 800,00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3 128 680,00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3 046 062,38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82,8%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97,4%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763348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СОВОКУПНЫЙ ДОХОД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16 421 400,00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20 317 100,00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20 025 525,77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121,9%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98,6%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018134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ГОСУДАРСТВЕННАЯ ПОШЛИНА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4 247 800,00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3 813 800,00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4 022 499,92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105,5%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50191758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12 988 000,00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11 758 000,00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11 197 022,35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86,2%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95,2%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3863528"/>
                  </a:ext>
                </a:extLst>
              </a:tr>
              <a:tr h="20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ПЛАТЕЖИ ПРИ ПОЛЬЗОВАНИИ ПРИРОДНЫМИ РЕСУРСАМИ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218 700,00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487 700,00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497 252,57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227,4%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102,0%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0700126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ОКАЗАНИЯ ПЛАТНЫХ УСЛУГ И КОМПЕНСАЦИИ ЗАТРАТ ГОСУДАРСТВА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412 300,00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1 312 300,00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1 333 429,74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323,4%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101,6%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2295752"/>
                  </a:ext>
                </a:extLst>
              </a:tr>
              <a:tr h="2192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9 936 000,00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15 205 350,00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17 840 033,62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117,3%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209701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1 245 000,00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700 650,00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799 932,74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64,3%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114,2%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805193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72 800,00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72 800,00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78 963,61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108,5%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108,5%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6211502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561 184 030,00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601 029 476,00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595 142 219,27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106,1%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99,0%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1172140"/>
                  </a:ext>
                </a:extLst>
              </a:tr>
              <a:tr h="294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561 184 030,00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602 056 401,98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596 169 145,25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106,2%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265108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ДОТАЦИИ БЮДЖЕТАМ БЮДЖЕТНОЙ СИСТЕМЫ РФ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93 699 800,00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94 779 800,00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94 779 800,00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101,2%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6863825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СУБСИДИИ БЮДЖЕТАМ БЮДЖЕТНОЙ СИСТЕМЫ РФ (межбюджетные субсидии)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36 236 200,00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114 426 857,64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109 048 193,79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300,9%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368420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СУБВЕНЦИИ ИЗ БЮДЖЕТА БЮДЖЕТНОЙ СИСТЕМЫ РФ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417 507 900,00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368 698 877,34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368 430 020,32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88,2%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464582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ИНЫЕ МЕЖБЮДЖЕТНЫЕ ТРАНСФЕРТЫ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13 740 130,00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24 150 867,00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23 911 131,14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174,0%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0326036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ПРОЧИЕ БЕЗВОЗМЕЗДНЫЕ ПОСТУПЛЕНИЯ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785 641,00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785 641,00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3257895"/>
                  </a:ext>
                </a:extLst>
              </a:tr>
              <a:tr h="38231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347 417,28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347 417,28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5894906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-2 159 984,26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-2 159 984,26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0171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603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4807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Налоговые и 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345827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xmlns="" id="{1FA08E1E-82C8-4A48-8B9D-ACBE856E2D48}"/>
              </a:ext>
            </a:extLst>
          </p:cNvPr>
          <p:cNvSpPr/>
          <p:nvPr/>
        </p:nvSpPr>
        <p:spPr>
          <a:xfrm>
            <a:off x="4605780" y="4725144"/>
            <a:ext cx="4114800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</a:rPr>
              <a:t>НДФЛ</a:t>
            </a:r>
            <a:r>
              <a:rPr lang="ru-RU" sz="1600" b="1" dirty="0">
                <a:solidFill>
                  <a:schemeClr val="tx1"/>
                </a:solidFill>
              </a:rPr>
              <a:t> основной </a:t>
            </a:r>
            <a:r>
              <a:rPr lang="ru-RU" sz="1600" b="1" dirty="0" err="1">
                <a:solidFill>
                  <a:schemeClr val="tx1"/>
                </a:solidFill>
              </a:rPr>
              <a:t>бюджетообразующий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источник 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76064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361136"/>
              </p:ext>
            </p:extLst>
          </p:nvPr>
        </p:nvGraphicFramePr>
        <p:xfrm>
          <a:off x="130780" y="726303"/>
          <a:ext cx="8928992" cy="601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xmlns="" id="{E5A9DFB2-04B9-4202-AFE4-B4EF1F152747}"/>
              </a:ext>
            </a:extLst>
          </p:cNvPr>
          <p:cNvSpPr/>
          <p:nvPr/>
        </p:nvSpPr>
        <p:spPr>
          <a:xfrm>
            <a:off x="112815" y="4706124"/>
            <a:ext cx="4891233" cy="2035244"/>
          </a:xfrm>
          <a:prstGeom prst="cloudCallout">
            <a:avLst>
              <a:gd name="adj1" fmla="val 23409"/>
              <a:gd name="adj2" fmla="val -60923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поступления-межбюджетные трансферты (средства), предоставляемые  бюджету района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B8C58A-4278-4C84-8C10-D617CD521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5301208"/>
            <a:ext cx="2736304" cy="1305958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DECBDC6-7C73-4535-93F5-9C7E0CCDA787}"/>
              </a:ext>
            </a:extLst>
          </p:cNvPr>
          <p:cNvSpPr/>
          <p:nvPr/>
        </p:nvSpPr>
        <p:spPr>
          <a:xfrm>
            <a:off x="8100392" y="622541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9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9011867" cy="72209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РАСХОДЫ БЮДЖЕТА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38837"/>
              </p:ext>
            </p:extLst>
          </p:nvPr>
        </p:nvGraphicFramePr>
        <p:xfrm>
          <a:off x="113935" y="801524"/>
          <a:ext cx="8942705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2312" y="5457423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xmlns="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xmlns="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xmlns="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xmlns="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691680" y="2505551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xmlns="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583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09906549"/>
              </p:ext>
            </p:extLst>
          </p:nvPr>
        </p:nvGraphicFramePr>
        <p:xfrm>
          <a:off x="196933" y="692696"/>
          <a:ext cx="8856984" cy="477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4482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5360284"/>
            <a:ext cx="5184618" cy="1387162"/>
          </a:xfrm>
          <a:prstGeom prst="roundRect">
            <a:avLst/>
          </a:prstGeom>
          <a:gradFill>
            <a:gsLst>
              <a:gs pos="1000">
                <a:schemeClr val="bg1"/>
              </a:gs>
              <a:gs pos="96000">
                <a:schemeClr val="accent2">
                  <a:lumMod val="75000"/>
                </a:schemeClr>
              </a:gs>
              <a:gs pos="41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chemeClr val="tx1"/>
                </a:solidFill>
              </a:rPr>
              <a:t>Бюджет сохраняет свою социальную направленность </a:t>
            </a:r>
            <a:r>
              <a:rPr lang="ru-RU" sz="2300" b="1" dirty="0" smtClean="0">
                <a:solidFill>
                  <a:schemeClr val="tx1"/>
                </a:solidFill>
              </a:rPr>
              <a:t>– 65,1</a:t>
            </a:r>
            <a:r>
              <a:rPr lang="ru-RU" sz="2300" b="1" dirty="0">
                <a:solidFill>
                  <a:schemeClr val="tx1"/>
                </a:solidFill>
              </a:rPr>
              <a:t>% общего объема (547.959,5 </a:t>
            </a:r>
            <a:r>
              <a:rPr lang="ru-RU" sz="23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2300" b="1" dirty="0">
                <a:solidFill>
                  <a:schemeClr val="tx1"/>
                </a:solidFill>
              </a:rPr>
              <a:t>.) – расходы социальной сферы</a:t>
            </a:r>
            <a:endParaRPr lang="ru-RU" sz="23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279904" y="635432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5B05CF3-9405-4BFD-9DB8-ED884584CBD9}"/>
              </a:ext>
            </a:extLst>
          </p:cNvPr>
          <p:cNvSpPr/>
          <p:nvPr/>
        </p:nvSpPr>
        <p:spPr>
          <a:xfrm>
            <a:off x="8323840" y="1982374"/>
            <a:ext cx="568639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13,0%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82D06B2-6F7A-4945-B8FF-2C26C770A868}"/>
              </a:ext>
            </a:extLst>
          </p:cNvPr>
          <p:cNvSpPr/>
          <p:nvPr/>
        </p:nvSpPr>
        <p:spPr>
          <a:xfrm>
            <a:off x="8316414" y="290931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6,8%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1EB083F-8F1F-4AE8-A813-99303D82BFEA}"/>
              </a:ext>
            </a:extLst>
          </p:cNvPr>
          <p:cNvSpPr/>
          <p:nvPr/>
        </p:nvSpPr>
        <p:spPr>
          <a:xfrm>
            <a:off x="8323838" y="3573016"/>
            <a:ext cx="56863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2,6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B8ED0820-48BD-443F-9A8E-41AA73BFAECD}"/>
              </a:ext>
            </a:extLst>
          </p:cNvPr>
          <p:cNvSpPr/>
          <p:nvPr/>
        </p:nvSpPr>
        <p:spPr>
          <a:xfrm>
            <a:off x="8316412" y="4005064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6D995C3-F288-4405-9E8D-0E7446119B0F}"/>
              </a:ext>
            </a:extLst>
          </p:cNvPr>
          <p:cNvSpPr/>
          <p:nvPr/>
        </p:nvSpPr>
        <p:spPr>
          <a:xfrm>
            <a:off x="8323838" y="4335016"/>
            <a:ext cx="568639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0,2%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65B8ADA-0AD2-4DE6-9ED5-3BC816AE079C}"/>
              </a:ext>
            </a:extLst>
          </p:cNvPr>
          <p:cNvSpPr/>
          <p:nvPr/>
        </p:nvSpPr>
        <p:spPr>
          <a:xfrm>
            <a:off x="8316414" y="4666068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56451E5-83EE-4FD9-AD62-13E085D3FBF7}"/>
              </a:ext>
            </a:extLst>
          </p:cNvPr>
          <p:cNvSpPr/>
          <p:nvPr/>
        </p:nvSpPr>
        <p:spPr>
          <a:xfrm>
            <a:off x="8205936" y="5013176"/>
            <a:ext cx="6865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4,4%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45603B81-9AE3-420E-A594-B897896EE96D}"/>
              </a:ext>
            </a:extLst>
          </p:cNvPr>
          <p:cNvSpPr/>
          <p:nvPr/>
        </p:nvSpPr>
        <p:spPr>
          <a:xfrm>
            <a:off x="8323839" y="2270406"/>
            <a:ext cx="568639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6,5%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1F3C8F3-8148-43CB-AF3A-09EF79364BAF}"/>
              </a:ext>
            </a:extLst>
          </p:cNvPr>
          <p:cNvSpPr/>
          <p:nvPr/>
        </p:nvSpPr>
        <p:spPr>
          <a:xfrm>
            <a:off x="8316416" y="263044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61,2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B8F384-1645-41E1-97B8-0F99EF2F8D5E}"/>
              </a:ext>
            </a:extLst>
          </p:cNvPr>
          <p:cNvSpPr/>
          <p:nvPr/>
        </p:nvSpPr>
        <p:spPr>
          <a:xfrm>
            <a:off x="8316412" y="3204204"/>
            <a:ext cx="576064" cy="315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0,05%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38C4E409-B484-4AD9-A3D3-B1A8DA2B921E}"/>
              </a:ext>
            </a:extLst>
          </p:cNvPr>
          <p:cNvSpPr txBox="1">
            <a:spLocks/>
          </p:cNvSpPr>
          <p:nvPr/>
        </p:nvSpPr>
        <p:spPr>
          <a:xfrm>
            <a:off x="90083" y="116631"/>
            <a:ext cx="8946455" cy="6579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>
                <a:solidFill>
                  <a:schemeClr val="tx1"/>
                </a:solidFill>
              </a:rPr>
              <a:t>Структура РАСХОДОВ БЮДЖЕТА 2020 года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классификации        </a:t>
            </a:r>
            <a:r>
              <a:rPr lang="ru-RU" sz="1400" i="1" dirty="0" err="1">
                <a:solidFill>
                  <a:schemeClr val="tx1"/>
                </a:solidFill>
              </a:rPr>
              <a:t>тыс.руб</a:t>
            </a:r>
            <a:r>
              <a:rPr lang="ru-RU" sz="1400" i="1" dirty="0">
                <a:solidFill>
                  <a:schemeClr val="tx1"/>
                </a:solidFill>
              </a:rPr>
              <a:t>.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3" y="75791"/>
            <a:ext cx="8908874" cy="722094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         </a:t>
            </a:r>
            <a:r>
              <a:rPr lang="ru-RU" sz="1200" b="1" i="1" dirty="0">
                <a:solidFill>
                  <a:schemeClr val="tx1"/>
                </a:solidFill>
              </a:rPr>
              <a:t>стр.1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171550"/>
              </p:ext>
            </p:extLst>
          </p:nvPr>
        </p:nvGraphicFramePr>
        <p:xfrm>
          <a:off x="117563" y="797885"/>
          <a:ext cx="8908872" cy="576210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6639">
                  <a:extLst>
                    <a:ext uri="{9D8B030D-6E8A-4147-A177-3AD203B41FA5}">
                      <a16:colId xmlns:a16="http://schemas.microsoft.com/office/drawing/2014/main" xmlns="" val="2154414122"/>
                    </a:ext>
                  </a:extLst>
                </a:gridCol>
                <a:gridCol w="3476760">
                  <a:extLst>
                    <a:ext uri="{9D8B030D-6E8A-4147-A177-3AD203B41FA5}">
                      <a16:colId xmlns:a16="http://schemas.microsoft.com/office/drawing/2014/main" xmlns="" val="3108835384"/>
                    </a:ext>
                  </a:extLst>
                </a:gridCol>
                <a:gridCol w="941622">
                  <a:extLst>
                    <a:ext uri="{9D8B030D-6E8A-4147-A177-3AD203B41FA5}">
                      <a16:colId xmlns:a16="http://schemas.microsoft.com/office/drawing/2014/main" xmlns="" val="358475655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xmlns="" val="301851716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xmlns="" val="428275439"/>
                    </a:ext>
                  </a:extLst>
                </a:gridCol>
                <a:gridCol w="796757">
                  <a:extLst>
                    <a:ext uri="{9D8B030D-6E8A-4147-A177-3AD203B41FA5}">
                      <a16:colId xmlns:a16="http://schemas.microsoft.com/office/drawing/2014/main" xmlns="" val="2946066293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xmlns="" val="1859139442"/>
                    </a:ext>
                  </a:extLst>
                </a:gridCol>
              </a:tblGrid>
              <a:tr h="7077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Исполнено за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22629"/>
                  </a:ext>
                </a:extLst>
              </a:tr>
              <a:tr h="165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827 024 230,00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876 292 547,25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842 325 375,97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62641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54 622 420,00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58 603 274,91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51 981 149,76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584846"/>
                  </a:ext>
                </a:extLst>
              </a:tr>
              <a:tr h="296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1 964 900,00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972 996,68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972 780,24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132157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1 059 120,00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1 231 029,36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1 209 317,18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9867207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24 663 580,00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25 975 437,87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24 732 823,70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242479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79726777"/>
                  </a:ext>
                </a:extLst>
              </a:tr>
              <a:tr h="277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10 819 870,00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11 402 990,83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10 861 906,36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920891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1 955 971,26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4529066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14 999 050,00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17 048 948,91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14 188 422,28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7850314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1 052 500,00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603225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1 052 500,00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3935595"/>
                  </a:ext>
                </a:extLst>
              </a:tr>
              <a:tr h="197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5 020 010,00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5 128 664,68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4 704 838,69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9880419"/>
                  </a:ext>
                </a:extLst>
              </a:tr>
              <a:tr h="2033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5 020 010,00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5 128 664,68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4 704 838,69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158235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153 735 320,00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132 067 703,37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123 959 244,39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609377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1457774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143 280 500,00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96 761 755,57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96 451 663,55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4855616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1893,6%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0218497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3 680 800,00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19 318 729,35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12 014 033,13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4761741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5 260 020,00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5 255 569,59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4 821 213,21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3281010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1 240 000,00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8 314 048,00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8 263 433,64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887061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31 797 379,00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41 072 081,41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39 767 569,49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508205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2 758 800,00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4 791 789,03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3 939 509,64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74696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22 094 879,00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16 506 867,43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16 215 387,68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54774745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1 848 300,00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14 899 819,85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14 788 360,56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05208881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5 095 400,00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4 873 605,10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4 824 311,61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42151523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DC1FBF13-C8C1-41C2-B782-DE81831A4968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8942705" cy="54489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по разделам (подразделам) функциональной структуры          </a:t>
            </a:r>
            <a:r>
              <a:rPr lang="ru-RU" sz="1200" b="1" i="1" dirty="0">
                <a:solidFill>
                  <a:schemeClr val="tx1"/>
                </a:solidFill>
              </a:rPr>
              <a:t>стр.2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083032" y="6427995"/>
            <a:ext cx="864096" cy="400881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15042"/>
              </p:ext>
            </p:extLst>
          </p:nvPr>
        </p:nvGraphicFramePr>
        <p:xfrm>
          <a:off x="117563" y="727075"/>
          <a:ext cx="8856663" cy="527863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2029">
                  <a:extLst>
                    <a:ext uri="{9D8B030D-6E8A-4147-A177-3AD203B41FA5}">
                      <a16:colId xmlns:a16="http://schemas.microsoft.com/office/drawing/2014/main" xmlns="" val="215441412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310883538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35847565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0185171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42827543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946066293"/>
                    </a:ext>
                  </a:extLst>
                </a:gridCol>
                <a:gridCol w="729818">
                  <a:extLst>
                    <a:ext uri="{9D8B030D-6E8A-4147-A177-3AD203B41FA5}">
                      <a16:colId xmlns:a16="http://schemas.microsoft.com/office/drawing/2014/main" xmlns="" val="1859139442"/>
                    </a:ext>
                  </a:extLst>
                </a:gridCol>
              </a:tblGrid>
              <a:tr h="6941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22629"/>
                  </a:ext>
                </a:extLst>
              </a:tr>
              <a:tr h="1678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827 024 230,00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876 292 547,25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842 325 375,97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626414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584846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1321573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411 783 338,00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447 926 255,19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436 893 095,44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208913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125 878 480,00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135 954 035,29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133 258 424,43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45290665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215 923 340,00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248 595 677,08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242 501 022,15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7850314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32 572 630,00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32 132 744,91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30 725 256,45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6603225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6 276 400,00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1 305 143,57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1 126 547,72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3935595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31 132 488,00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29 938 654,34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29 281 844,69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99880419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78 965 120,00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85 018 940,04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81 652 781,79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582353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78 965 120,00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85 018 940,04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81 652 781,79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16093775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35 454 900,00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29 971 948,61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28 372 644,62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2184978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9 361 700,00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8 753 488,20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8 188 797,98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47617418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2 387 000,00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1 888 251,13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1 708 500,00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32810109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23 256 900,00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18 880 909,28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18 026 046,64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88706129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45436641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944 200,00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1 160 407,59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1 040 934,32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19137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Массовый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944 200,00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1 160 407,59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1 040 934,32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31823311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2041377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2 087 370,00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2 357 944,41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2 352 944,41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85628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2 087 370,00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2 357 944,41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2 352 944,41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1024987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7 576,75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855195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7 576,75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61401685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51 550 873,00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70 186 389,89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68 804 459,16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2898630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25 512 674,00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25 512 674,00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25 512 020,30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0290481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26 038 199,00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44 673 715,89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43 292 438,86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085149462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43CA041-6CCF-44E4-AD75-FD2E342E66C4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44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96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871688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Сколько средств местного бюджета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00" y="908720"/>
            <a:ext cx="8871689" cy="576064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за 2020 год 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4876749"/>
            <a:ext cx="3219562" cy="6480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    </a:t>
            </a:r>
            <a:r>
              <a:rPr lang="ru-RU" sz="2800" b="1" dirty="0">
                <a:solidFill>
                  <a:schemeClr val="tx1"/>
                </a:solidFill>
              </a:rPr>
              <a:t>87 142,1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0" y="1635789"/>
            <a:ext cx="4345534" cy="114513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600" b="1" dirty="0">
                <a:solidFill>
                  <a:schemeClr val="tx1"/>
                </a:solidFill>
              </a:rPr>
              <a:t> 755 183,3 </a:t>
            </a:r>
            <a:r>
              <a:rPr lang="ru-RU" sz="3600" b="1" dirty="0" err="1">
                <a:solidFill>
                  <a:schemeClr val="tx1"/>
                </a:solidFill>
              </a:rPr>
              <a:t>тыс.руб</a:t>
            </a:r>
            <a:r>
              <a:rPr lang="ru-RU" sz="36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9016" y="1475310"/>
            <a:ext cx="4504992" cy="151216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Программные расходы </a:t>
            </a:r>
            <a:endParaRPr lang="ru-RU" sz="32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311" y="3923307"/>
            <a:ext cx="3723617" cy="95344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sz="1200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104301"/>
              </p:ext>
            </p:extLst>
          </p:nvPr>
        </p:nvGraphicFramePr>
        <p:xfrm>
          <a:off x="827585" y="2060848"/>
          <a:ext cx="808995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    </a:t>
            </a:r>
            <a:r>
              <a:rPr lang="ru-RU" sz="1600" i="1" dirty="0">
                <a:solidFill>
                  <a:schemeClr val="tx1"/>
                </a:solidFill>
              </a:rPr>
              <a:t>стр.1  (руб.)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3" y="629470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732908"/>
              </p:ext>
            </p:extLst>
          </p:nvPr>
        </p:nvGraphicFramePr>
        <p:xfrm>
          <a:off x="385335" y="1079851"/>
          <a:ext cx="8665865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xmlns="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269688"/>
              </p:ext>
            </p:extLst>
          </p:nvPr>
        </p:nvGraphicFramePr>
        <p:xfrm>
          <a:off x="92799" y="908720"/>
          <a:ext cx="8958401" cy="58387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95862">
                  <a:extLst>
                    <a:ext uri="{9D8B030D-6E8A-4147-A177-3AD203B41FA5}">
                      <a16:colId xmlns:a16="http://schemas.microsoft.com/office/drawing/2014/main" xmlns="" val="1012682068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xmlns="" val="2145506905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xmlns="" val="1698528153"/>
                    </a:ext>
                  </a:extLst>
                </a:gridCol>
                <a:gridCol w="992979">
                  <a:extLst>
                    <a:ext uri="{9D8B030D-6E8A-4147-A177-3AD203B41FA5}">
                      <a16:colId xmlns:a16="http://schemas.microsoft.com/office/drawing/2014/main" xmlns="" val="4029299113"/>
                    </a:ext>
                  </a:extLst>
                </a:gridCol>
                <a:gridCol w="777148">
                  <a:extLst>
                    <a:ext uri="{9D8B030D-6E8A-4147-A177-3AD203B41FA5}">
                      <a16:colId xmlns:a16="http://schemas.microsoft.com/office/drawing/2014/main" xmlns="" val="1683430137"/>
                    </a:ext>
                  </a:extLst>
                </a:gridCol>
                <a:gridCol w="678241">
                  <a:extLst>
                    <a:ext uri="{9D8B030D-6E8A-4147-A177-3AD203B41FA5}">
                      <a16:colId xmlns:a16="http://schemas.microsoft.com/office/drawing/2014/main" xmlns="" val="1691154813"/>
                    </a:ext>
                  </a:extLst>
                </a:gridCol>
                <a:gridCol w="678241">
                  <a:extLst>
                    <a:ext uri="{9D8B030D-6E8A-4147-A177-3AD203B41FA5}">
                      <a16:colId xmlns:a16="http://schemas.microsoft.com/office/drawing/2014/main" xmlns="" val="225735547"/>
                    </a:ext>
                  </a:extLst>
                </a:gridCol>
              </a:tblGrid>
              <a:tr h="507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1029865"/>
                  </a:ext>
                </a:extLst>
              </a:tr>
              <a:tr h="171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772 580 388,00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785 233 781,63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755 183 290,14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3694095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391 316 859,00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414 575 576,67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403 992 664,79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63919513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82472297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34951906"/>
                  </a:ext>
                </a:extLst>
              </a:tr>
              <a:tr h="543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165 300,00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87852366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2 292 193,44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2 255 623,00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24590630"/>
                  </a:ext>
                </a:extLst>
              </a:tr>
              <a:tr h="323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68 102 991,00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72 431 537,78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69 859 717,37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22135040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206 976,00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293846278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1 606 700,00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1 359 814,31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1 216 269,22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23373250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142 844 800,00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95 935 758,78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95 894 718,78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81696816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51 643 279,00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71 034 711,20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62 197 009,62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49914383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2 615 000,00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3 903 860,27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3 230 579,27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65053"/>
                  </a:ext>
                </a:extLst>
              </a:tr>
              <a:tr h="440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68 133 333,00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74 000 805,77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69 664 235,35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38009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04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</a:t>
            </a:r>
            <a:r>
              <a:rPr lang="ru-RU" sz="1600" b="1" i="1" dirty="0">
                <a:solidFill>
                  <a:schemeClr val="tx1"/>
                </a:solidFill>
              </a:rPr>
              <a:t>стр.2  (руб.)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643830"/>
              </p:ext>
            </p:extLst>
          </p:nvPr>
        </p:nvGraphicFramePr>
        <p:xfrm>
          <a:off x="92801" y="1150575"/>
          <a:ext cx="8871686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xmlns="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72492"/>
              </p:ext>
            </p:extLst>
          </p:nvPr>
        </p:nvGraphicFramePr>
        <p:xfrm>
          <a:off x="92800" y="908721"/>
          <a:ext cx="8871687" cy="53716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19">
                  <a:extLst>
                    <a:ext uri="{9D8B030D-6E8A-4147-A177-3AD203B41FA5}">
                      <a16:colId xmlns:a16="http://schemas.microsoft.com/office/drawing/2014/main" xmlns="" val="10126820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1455069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169852815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40292991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68343013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691154813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xmlns="" val="225735547"/>
                    </a:ext>
                  </a:extLst>
                </a:gridCol>
              </a:tblGrid>
              <a:tr h="5382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1029865"/>
                  </a:ext>
                </a:extLst>
              </a:tr>
              <a:tr h="1819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ВСЕГО ПРОГРАММНЫХ РАСХОДОВ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772 580 388,00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785 233 781,63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755 183 290,14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3694095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3 169 000,00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63919513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82472297"/>
                  </a:ext>
                </a:extLst>
              </a:tr>
              <a:tr h="514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5 198 770,00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5 159 843,82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4 610 861,01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87852366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Дальнеконстантиновском муниципальном районе на 2020 – 2022гг."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2459063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 на 2020 – 2022гг."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146 970,55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22135040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25 232 756,00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25 755 742,44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24 261 212,85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293846278"/>
                  </a:ext>
                </a:extLst>
              </a:tr>
              <a:tr h="471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безопасности дорожного движения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2337325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 на 2018–2022 годы»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11 641 100,00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11 341 100,00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10 791 215,18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81696816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ACA60F6-BD2B-4BB2-B87C-DA8ACE2ADEC1}"/>
              </a:ext>
            </a:extLst>
          </p:cNvPr>
          <p:cNvSpPr/>
          <p:nvPr/>
        </p:nvSpPr>
        <p:spPr>
          <a:xfrm>
            <a:off x="8187103" y="638132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6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FF65C1-DD32-411C-B183-80B7EB567D95}"/>
              </a:ext>
            </a:extLst>
          </p:cNvPr>
          <p:cNvSpPr/>
          <p:nvPr/>
        </p:nvSpPr>
        <p:spPr>
          <a:xfrm>
            <a:off x="116769" y="6448545"/>
            <a:ext cx="8927185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xmlns="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18900"/>
            <a:ext cx="8784976" cy="13279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675013"/>
              </p:ext>
            </p:extLst>
          </p:nvPr>
        </p:nvGraphicFramePr>
        <p:xfrm>
          <a:off x="457200" y="3693972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55189" y="6501192"/>
            <a:ext cx="9033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35143E5-0AFF-4CD2-9904-A606D78C3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389038"/>
              </p:ext>
            </p:extLst>
          </p:nvPr>
        </p:nvGraphicFramePr>
        <p:xfrm>
          <a:off x="55189" y="801169"/>
          <a:ext cx="9033621" cy="210775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351898">
                  <a:extLst>
                    <a:ext uri="{9D8B030D-6E8A-4147-A177-3AD203B41FA5}">
                      <a16:colId xmlns:a16="http://schemas.microsoft.com/office/drawing/2014/main" xmlns="" val="4233350428"/>
                    </a:ext>
                  </a:extLst>
                </a:gridCol>
                <a:gridCol w="1589355">
                  <a:extLst>
                    <a:ext uri="{9D8B030D-6E8A-4147-A177-3AD203B41FA5}">
                      <a16:colId xmlns:a16="http://schemas.microsoft.com/office/drawing/2014/main" xmlns="" val="3954162383"/>
                    </a:ext>
                  </a:extLst>
                </a:gridCol>
                <a:gridCol w="1422964">
                  <a:extLst>
                    <a:ext uri="{9D8B030D-6E8A-4147-A177-3AD203B41FA5}">
                      <a16:colId xmlns:a16="http://schemas.microsoft.com/office/drawing/2014/main" xmlns="" val="1175837634"/>
                    </a:ext>
                  </a:extLst>
                </a:gridCol>
                <a:gridCol w="669404">
                  <a:extLst>
                    <a:ext uri="{9D8B030D-6E8A-4147-A177-3AD203B41FA5}">
                      <a16:colId xmlns:a16="http://schemas.microsoft.com/office/drawing/2014/main" xmlns="" val="2556324507"/>
                    </a:ext>
                  </a:extLst>
                </a:gridCol>
              </a:tblGrid>
              <a:tr h="195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Утвержденные бюджетные назначения,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Исполнено за 2020 год,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 исполнения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51076"/>
                  </a:ext>
                </a:extLst>
              </a:tr>
              <a:tr h="298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414 575 576,67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403 992 664,79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203240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общего образования"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369 258 142,49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360 315 409,16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0383231"/>
                  </a:ext>
                </a:extLst>
              </a:tr>
              <a:tr h="1981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18 116 662,44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17 133 293,54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070659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26 036 871,74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25 380 062,09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7052469"/>
                  </a:ext>
                </a:extLst>
              </a:tr>
              <a:tr h="4524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0959511"/>
                  </a:ext>
                </a:extLst>
              </a:tr>
              <a:tr h="31652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3800146"/>
                  </a:ext>
                </a:extLst>
              </a:tr>
            </a:tbl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582DAF65-A9FF-4BD5-B53D-5472BAAA1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385522"/>
              </p:ext>
            </p:extLst>
          </p:nvPr>
        </p:nvGraphicFramePr>
        <p:xfrm>
          <a:off x="55189" y="2972817"/>
          <a:ext cx="9033622" cy="35386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4891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64266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619307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700834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№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u="sng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sng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ИНДИКАТОРЫ МУНИЦИПАЛЬНОЙ ПРОГРАММЫ: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 достижения цели (наименование)</a:t>
                      </a:r>
                      <a:endParaRPr lang="ru-RU" sz="9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Ед.изм</a:t>
                      </a: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80396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предшествотчетному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Отчетный год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7861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План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Факт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61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308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496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культуры)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379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3877833"/>
                  </a:ext>
                </a:extLst>
              </a:tr>
              <a:tr h="461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29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03193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66D85A8-DBCB-4F5F-9151-FE55FF12A5EF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2339DEA-831F-4A39-BFC3-A2A26C8ADDC5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323528" y="3759983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E5F4FD28-8E5C-4E47-96DA-0E610ED52241}"/>
              </a:ext>
            </a:extLst>
          </p:cNvPr>
          <p:cNvSpPr/>
          <p:nvPr/>
        </p:nvSpPr>
        <p:spPr>
          <a:xfrm>
            <a:off x="8179858" y="6381328"/>
            <a:ext cx="864096" cy="40542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CA06F28-A34F-41DB-A795-2A37881FD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xmlns="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720615"/>
              </p:ext>
            </p:extLst>
          </p:nvPr>
        </p:nvGraphicFramePr>
        <p:xfrm>
          <a:off x="110376" y="791023"/>
          <a:ext cx="8926120" cy="552738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658933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1):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2823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02828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3232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территорию прибыли дети из других детских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176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3877833"/>
                  </a:ext>
                </a:extLst>
              </a:tr>
              <a:tr h="6222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03193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 молодых специалистов сдерживается отсутствием жилья  в населенных пунктах, программ по поддержке молодых специалистов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2237832"/>
                  </a:ext>
                </a:extLst>
              </a:tr>
              <a:tr h="7800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2959700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3325802"/>
                  </a:ext>
                </a:extLst>
              </a:tr>
              <a:tr h="327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4604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369554"/>
            <a:ext cx="1732321" cy="435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xmlns="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367672"/>
              </p:ext>
            </p:extLst>
          </p:nvPr>
        </p:nvGraphicFramePr>
        <p:xfrm>
          <a:off x="110376" y="791023"/>
          <a:ext cx="8926120" cy="282322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xmlns="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xmlns="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55603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8300288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654776749"/>
                    </a:ext>
                  </a:extLst>
                </a:gridCol>
              </a:tblGrid>
              <a:tr h="59995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2):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118613"/>
                  </a:ext>
                </a:extLst>
              </a:tr>
              <a:tr h="142359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xmlns="" val="752726335"/>
                  </a:ext>
                </a:extLst>
              </a:tr>
              <a:tr h="33618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187194"/>
                  </a:ext>
                </a:extLst>
              </a:tr>
              <a:tr h="2633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Ограничение проведения мероприятий в связи с </a:t>
                      </a: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7095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603207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ребенка не посещают ДОУ по медицинским показаниям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7549011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76469681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lager-ozero-svyato-83-7.jpg">
            <a:extLst>
              <a:ext uri="{FF2B5EF4-FFF2-40B4-BE49-F238E27FC236}">
                <a16:creationId xmlns:a16="http://schemas.microsoft.com/office/drawing/2014/main" xmlns="" id="{FA80AFF9-4148-4B74-80C5-0C41E94E9C7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9069" y="4195633"/>
            <a:ext cx="2306349" cy="1492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35112FE9-E8B0-4F5F-971F-175F9B78A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2" y="4195633"/>
            <a:ext cx="1841376" cy="1578323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BDDCC7C-4752-458F-A895-DBB92A77C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014489"/>
            <a:ext cx="3057739" cy="21875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4731B7F-FC9E-4208-9D67-354A18C00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16" y="4728071"/>
            <a:ext cx="2405241" cy="180393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69DCD0A-A9DF-49E0-B0F4-82F600B7BB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08" y="5459198"/>
            <a:ext cx="1709862" cy="12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51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xmlns="" id="{83C9B199-642C-4424-BDDC-8A7BEAFBBDFB}"/>
              </a:ext>
            </a:extLst>
          </p:cNvPr>
          <p:cNvSpPr/>
          <p:nvPr/>
        </p:nvSpPr>
        <p:spPr>
          <a:xfrm>
            <a:off x="-9797" y="986381"/>
            <a:ext cx="9133217" cy="5850211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1A180A46-F7AE-4978-BDF2-90A66A3A953C}"/>
              </a:ext>
            </a:extLst>
          </p:cNvPr>
          <p:cNvSpPr/>
          <p:nvPr/>
        </p:nvSpPr>
        <p:spPr>
          <a:xfrm>
            <a:off x="447739" y="4655906"/>
            <a:ext cx="2314308" cy="20662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435E2E30-9F5E-4361-8DE1-4AF85E2B603D}"/>
              </a:ext>
            </a:extLst>
          </p:cNvPr>
          <p:cNvSpPr/>
          <p:nvPr/>
        </p:nvSpPr>
        <p:spPr>
          <a:xfrm rot="20920609">
            <a:off x="3878922" y="3837986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0F5895E-1784-4C38-B8BF-B3ACDF301A9A}"/>
              </a:ext>
            </a:extLst>
          </p:cNvPr>
          <p:cNvSpPr txBox="1"/>
          <p:nvPr/>
        </p:nvSpPr>
        <p:spPr>
          <a:xfrm rot="19808517">
            <a:off x="5210555" y="5558949"/>
            <a:ext cx="2484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Распределительный газопровод д. Чуварлей </a:t>
            </a:r>
            <a:endParaRPr lang="ru-RU" sz="1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A5BCEC6-7C22-4E0C-B2D8-9597813C9072}"/>
              </a:ext>
            </a:extLst>
          </p:cNvPr>
          <p:cNvSpPr txBox="1"/>
          <p:nvPr/>
        </p:nvSpPr>
        <p:spPr>
          <a:xfrm rot="20451223">
            <a:off x="4115214" y="4249169"/>
            <a:ext cx="20173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Газопровод высокого и низкого давления ГРП и газопроводы -вводы к жилым домам с. </a:t>
            </a:r>
            <a:r>
              <a:rPr lang="ru-RU" sz="1400" dirty="0" err="1"/>
              <a:t>Вармалей</a:t>
            </a:r>
            <a:endParaRPr lang="ru-RU" sz="1400" b="1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0D551A19-9D55-4FF8-8AD1-98CC46B767C8}"/>
              </a:ext>
            </a:extLst>
          </p:cNvPr>
          <p:cNvSpPr/>
          <p:nvPr/>
        </p:nvSpPr>
        <p:spPr>
          <a:xfrm>
            <a:off x="1745342" y="341321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xmlns="" id="{D2364EE7-F5D5-4FD2-9FEE-3512B631DDB0}"/>
              </a:ext>
            </a:extLst>
          </p:cNvPr>
          <p:cNvSpPr/>
          <p:nvPr/>
        </p:nvSpPr>
        <p:spPr>
          <a:xfrm rot="19934636">
            <a:off x="7654727" y="5404055"/>
            <a:ext cx="1505323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D5702357-8746-427B-A8D3-C4FE6057836A}"/>
              </a:ext>
            </a:extLst>
          </p:cNvPr>
          <p:cNvSpPr/>
          <p:nvPr/>
        </p:nvSpPr>
        <p:spPr>
          <a:xfrm rot="19792752">
            <a:off x="211029" y="4546275"/>
            <a:ext cx="761163" cy="735849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………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5FE79506-2209-4C07-B0ED-97F29A842646}"/>
              </a:ext>
            </a:extLst>
          </p:cNvPr>
          <p:cNvSpPr/>
          <p:nvPr/>
        </p:nvSpPr>
        <p:spPr>
          <a:xfrm rot="20009269">
            <a:off x="7801175" y="4757754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xmlns="" id="{D5E9D20A-16C4-4EBC-BD7E-E55743CF7303}"/>
              </a:ext>
            </a:extLst>
          </p:cNvPr>
          <p:cNvSpPr/>
          <p:nvPr/>
        </p:nvSpPr>
        <p:spPr>
          <a:xfrm>
            <a:off x="5381490" y="1228710"/>
            <a:ext cx="3582997" cy="1293709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D16194D-600C-4B40-97DB-D53AF9147EFD}"/>
              </a:ext>
            </a:extLst>
          </p:cNvPr>
          <p:cNvSpPr txBox="1"/>
          <p:nvPr/>
        </p:nvSpPr>
        <p:spPr>
          <a:xfrm>
            <a:off x="5396965" y="1290262"/>
            <a:ext cx="3423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3C62E1D6-EAFA-42CE-9AE1-8EE6C2A4A23C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xmlns="" id="{CC33F0EE-5907-4899-BA7B-1EE9429D5F40}"/>
              </a:ext>
            </a:extLst>
          </p:cNvPr>
          <p:cNvSpPr txBox="1">
            <a:spLocks/>
          </p:cNvSpPr>
          <p:nvPr/>
        </p:nvSpPr>
        <p:spPr>
          <a:xfrm>
            <a:off x="179512" y="100805"/>
            <a:ext cx="8784976" cy="1066738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00" b="1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    </a:t>
            </a:r>
            <a:r>
              <a:rPr lang="ru-RU" sz="15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16.</a:t>
            </a:r>
            <a:r>
              <a:rPr lang="en-US" sz="1500" dirty="0">
                <a:solidFill>
                  <a:schemeClr val="tx1"/>
                </a:solidFill>
              </a:rPr>
              <a:t>10</a:t>
            </a:r>
            <a:r>
              <a:rPr lang="ru-RU" sz="1500" dirty="0">
                <a:solidFill>
                  <a:schemeClr val="tx1"/>
                </a:solidFill>
              </a:rPr>
              <a:t>.2018 года  №1271)</a:t>
            </a: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xmlns="" id="{28830471-FE3A-4B39-961E-931E976B8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2307" y="1258905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2BACF39-F3BD-44B2-9C4D-F615E9E65A15}"/>
              </a:ext>
            </a:extLst>
          </p:cNvPr>
          <p:cNvSpPr txBox="1"/>
          <p:nvPr/>
        </p:nvSpPr>
        <p:spPr>
          <a:xfrm rot="20311490">
            <a:off x="631119" y="5055658"/>
            <a:ext cx="1894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завершены проектные работы к началу строительства биологических очистных сооружений в </a:t>
            </a:r>
            <a:r>
              <a:rPr lang="ru-RU" sz="1400" dirty="0" err="1"/>
              <a:t>п.ст.Суроватиха</a:t>
            </a:r>
            <a:endParaRPr lang="ru-RU" sz="1400" b="1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FAF1B1A2-3F93-4009-876D-78B358C9E131}"/>
              </a:ext>
            </a:extLst>
          </p:cNvPr>
          <p:cNvSpPr/>
          <p:nvPr/>
        </p:nvSpPr>
        <p:spPr>
          <a:xfrm rot="19792752">
            <a:off x="2587686" y="5116566"/>
            <a:ext cx="1891405" cy="1570137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523ED23-C493-4369-B544-844E592368FB}"/>
              </a:ext>
            </a:extLst>
          </p:cNvPr>
          <p:cNvSpPr txBox="1"/>
          <p:nvPr/>
        </p:nvSpPr>
        <p:spPr>
          <a:xfrm rot="20137753">
            <a:off x="2778834" y="5130869"/>
            <a:ext cx="15267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газопровод низкого давления и газопроводы-вводы к жилым домам с. М. </a:t>
            </a:r>
            <a:r>
              <a:rPr lang="ru-RU" sz="1400" dirty="0" err="1"/>
              <a:t>Терюшево</a:t>
            </a:r>
            <a:endParaRPr lang="ru-RU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13398954-7267-4838-B81E-C4106B6C5848}"/>
              </a:ext>
            </a:extLst>
          </p:cNvPr>
          <p:cNvSpPr txBox="1"/>
          <p:nvPr/>
        </p:nvSpPr>
        <p:spPr>
          <a:xfrm rot="20255618">
            <a:off x="1997603" y="3673442"/>
            <a:ext cx="1689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Завершеноы</a:t>
            </a:r>
            <a:r>
              <a:rPr lang="ru-RU" sz="1400" dirty="0"/>
              <a:t> расчеты по строительству школы на 425 учащихся в поселке </a:t>
            </a:r>
            <a:r>
              <a:rPr lang="ru-RU" sz="1400" dirty="0" err="1"/>
              <a:t>ст.Суроватиха</a:t>
            </a:r>
            <a:r>
              <a:rPr lang="ru-RU" sz="1400" dirty="0"/>
              <a:t> 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D7BCB2D9-261B-43B5-B9B5-D2A61E7C9F92}"/>
              </a:ext>
            </a:extLst>
          </p:cNvPr>
          <p:cNvPicPr/>
          <p:nvPr/>
        </p:nvPicPr>
        <p:blipFill rotWithShape="1">
          <a:blip r:embed="rId3"/>
          <a:srcRect l="21326" t="24853" r="17584" b="23236"/>
          <a:stretch/>
        </p:blipFill>
        <p:spPr bwMode="auto">
          <a:xfrm>
            <a:off x="1879350" y="1262857"/>
            <a:ext cx="127460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478D46B1-B3F2-4781-B57D-D409CD87B4D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47" y="2581378"/>
            <a:ext cx="1247775" cy="77533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xmlns="" id="{C281D7E2-8F91-4837-9B7F-8F82EACADFAB}"/>
              </a:ext>
            </a:extLst>
          </p:cNvPr>
          <p:cNvSpPr/>
          <p:nvPr/>
        </p:nvSpPr>
        <p:spPr>
          <a:xfrm rot="20904345">
            <a:off x="2346076" y="2393739"/>
            <a:ext cx="1525016" cy="1350958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CCAE505-3F36-4F4B-88EF-A18F83B67898}"/>
              </a:ext>
            </a:extLst>
          </p:cNvPr>
          <p:cNvSpPr txBox="1"/>
          <p:nvPr/>
        </p:nvSpPr>
        <p:spPr>
          <a:xfrm rot="20255618">
            <a:off x="2352541" y="2541950"/>
            <a:ext cx="1707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 расселен 3-квартирный дом в </a:t>
            </a:r>
            <a:r>
              <a:rPr lang="ru-RU" sz="1400" dirty="0" err="1"/>
              <a:t>р.п.Д.Константиново</a:t>
            </a:r>
            <a:endParaRPr lang="ru-RU" sz="1400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xmlns="" id="{546B9DC0-E6C6-4182-8C16-1D4C06069F06}"/>
              </a:ext>
            </a:extLst>
          </p:cNvPr>
          <p:cNvSpPr/>
          <p:nvPr/>
        </p:nvSpPr>
        <p:spPr>
          <a:xfrm rot="20433105">
            <a:off x="3760173" y="2987448"/>
            <a:ext cx="1439643" cy="13379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CDCAD494-7362-4644-86B8-DE6AE55DD621}"/>
              </a:ext>
            </a:extLst>
          </p:cNvPr>
          <p:cNvSpPr txBox="1"/>
          <p:nvPr/>
        </p:nvSpPr>
        <p:spPr>
          <a:xfrm rot="20255618">
            <a:off x="3882484" y="3375927"/>
            <a:ext cx="12120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Автостоянка у </a:t>
            </a:r>
            <a:r>
              <a:rPr lang="ru-RU" sz="1300" dirty="0" err="1"/>
              <a:t>ФОКа</a:t>
            </a:r>
            <a:endParaRPr lang="ru-RU" sz="1300" b="1" dirty="0"/>
          </a:p>
        </p:txBody>
      </p:sp>
      <p:graphicFrame>
        <p:nvGraphicFramePr>
          <p:cNvPr id="74" name="Объект 11">
            <a:extLst>
              <a:ext uri="{FF2B5EF4-FFF2-40B4-BE49-F238E27FC236}">
                <a16:creationId xmlns:a16="http://schemas.microsoft.com/office/drawing/2014/main" xmlns="" id="{CB5FC299-ECDA-4C8D-B882-ED1B7E6C4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101854"/>
              </p:ext>
            </p:extLst>
          </p:nvPr>
        </p:nvGraphicFramePr>
        <p:xfrm>
          <a:off x="4673566" y="2466120"/>
          <a:ext cx="4392000" cy="2922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2FEBACDF-F467-47A4-8AF4-A4DFECD71819}"/>
              </a:ext>
            </a:extLst>
          </p:cNvPr>
          <p:cNvSpPr/>
          <p:nvPr/>
        </p:nvSpPr>
        <p:spPr>
          <a:xfrm rot="20482684">
            <a:off x="28870" y="2410960"/>
            <a:ext cx="2278017" cy="216022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Основные объекты 2020 г. </a:t>
            </a:r>
          </a:p>
        </p:txBody>
      </p:sp>
      <p:pic>
        <p:nvPicPr>
          <p:cNvPr id="45" name="Picture 7">
            <a:extLst>
              <a:ext uri="{FF2B5EF4-FFF2-40B4-BE49-F238E27FC236}">
                <a16:creationId xmlns:a16="http://schemas.microsoft.com/office/drawing/2014/main" xmlns="" id="{73149E9B-F269-4173-A51C-831231BC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240896"/>
            <a:ext cx="1274608" cy="12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5" y="116632"/>
            <a:ext cx="8984389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xmlns="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94848" y="5804684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xmlns="" id="{A131A858-6D34-410A-8A9C-D110D1C7951E}"/>
              </a:ext>
            </a:extLst>
          </p:cNvPr>
          <p:cNvSpPr/>
          <p:nvPr/>
        </p:nvSpPr>
        <p:spPr>
          <a:xfrm>
            <a:off x="83124" y="5855167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53012"/>
              </p:ext>
            </p:extLst>
          </p:nvPr>
        </p:nvGraphicFramePr>
        <p:xfrm>
          <a:off x="251520" y="939676"/>
          <a:ext cx="8568952" cy="414034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821036">
                  <a:extLst>
                    <a:ext uri="{9D8B030D-6E8A-4147-A177-3AD203B41FA5}">
                      <a16:colId xmlns:a16="http://schemas.microsoft.com/office/drawing/2014/main" xmlns="" val="3783315836"/>
                    </a:ext>
                  </a:extLst>
                </a:gridCol>
                <a:gridCol w="5043043">
                  <a:extLst>
                    <a:ext uri="{9D8B030D-6E8A-4147-A177-3AD203B41FA5}">
                      <a16:colId xmlns:a16="http://schemas.microsoft.com/office/drawing/2014/main" xmlns="" val="760294289"/>
                    </a:ext>
                  </a:extLst>
                </a:gridCol>
                <a:gridCol w="1048689">
                  <a:extLst>
                    <a:ext uri="{9D8B030D-6E8A-4147-A177-3AD203B41FA5}">
                      <a16:colId xmlns:a16="http://schemas.microsoft.com/office/drawing/2014/main" xmlns="" val="915037264"/>
                    </a:ext>
                  </a:extLst>
                </a:gridCol>
                <a:gridCol w="1051798">
                  <a:extLst>
                    <a:ext uri="{9D8B030D-6E8A-4147-A177-3AD203B41FA5}">
                      <a16:colId xmlns:a16="http://schemas.microsoft.com/office/drawing/2014/main" xmlns="" val="1351290267"/>
                    </a:ext>
                  </a:extLst>
                </a:gridCol>
                <a:gridCol w="604386">
                  <a:extLst>
                    <a:ext uri="{9D8B030D-6E8A-4147-A177-3AD203B41FA5}">
                      <a16:colId xmlns:a16="http://schemas.microsoft.com/office/drawing/2014/main" xmlns="" val="3613123431"/>
                    </a:ext>
                  </a:extLst>
                </a:gridCol>
              </a:tblGrid>
              <a:tr h="331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РАСХОДЫ НА РЕАЛИЗАЦИЮ ПРОГРАММЫ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Утвержденные бюджетные назначения,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6593535"/>
                  </a:ext>
                </a:extLst>
              </a:tr>
              <a:tr h="295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71 034 711,20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62 197 009,62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7550228"/>
                  </a:ext>
                </a:extLst>
              </a:tr>
              <a:tr h="231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10 175 999,85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10 080 464,30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314736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14 2 00 00000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3 563 474,80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3 163 765,51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3027932"/>
                  </a:ext>
                </a:extLst>
              </a:tr>
              <a:tr h="239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14 3 00 00000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538 356,40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9258963"/>
                  </a:ext>
                </a:extLst>
              </a:tr>
              <a:tr h="260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1 084 809,28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552 720,00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1727425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15 382 800,00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15 382 800,00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4421495"/>
                  </a:ext>
                </a:extLst>
              </a:tr>
              <a:tr h="44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76 878,32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73 034,40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078827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19 318 729,35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12 014 033,13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082203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14 8 00 00000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7 665 763,93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7 665 558,74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009880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14 9 00 00000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419 100,00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166 842,98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6947364"/>
                  </a:ext>
                </a:extLst>
              </a:tr>
              <a:tr h="125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А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2 087 405,10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2 065 927,61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6719208"/>
                  </a:ext>
                </a:extLst>
              </a:tr>
              <a:tr h="98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Г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08539180"/>
                  </a:ext>
                </a:extLst>
              </a:tr>
              <a:tr h="210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Е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 физкультурно-оздоровительного комплекса"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1 569 402,51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1 490 932,41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2924748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Ж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8 929 791,66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8 839 130,54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3099997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9ECCC6CA-B7E7-4EBE-AD26-C0AAA0D87CD0}"/>
              </a:ext>
            </a:extLst>
          </p:cNvPr>
          <p:cNvSpPr/>
          <p:nvPr/>
        </p:nvSpPr>
        <p:spPr>
          <a:xfrm>
            <a:off x="8149152" y="6326066"/>
            <a:ext cx="864096" cy="44041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31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F5195976-E74F-4160-9F02-F05FDBEF9F2C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32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2F3D7ECD-5042-46CE-A965-36DE3875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763581"/>
              </p:ext>
            </p:extLst>
          </p:nvPr>
        </p:nvGraphicFramePr>
        <p:xfrm>
          <a:off x="179512" y="911742"/>
          <a:ext cx="8784975" cy="540626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214">
                  <a:extLst>
                    <a:ext uri="{9D8B030D-6E8A-4147-A177-3AD203B41FA5}">
                      <a16:colId xmlns:a16="http://schemas.microsoft.com/office/drawing/2014/main" xmlns="" val="857600115"/>
                    </a:ext>
                  </a:extLst>
                </a:gridCol>
                <a:gridCol w="3929618">
                  <a:extLst>
                    <a:ext uri="{9D8B030D-6E8A-4147-A177-3AD203B41FA5}">
                      <a16:colId xmlns:a16="http://schemas.microsoft.com/office/drawing/2014/main" xmlns="" val="818142874"/>
                    </a:ext>
                  </a:extLst>
                </a:gridCol>
                <a:gridCol w="479785">
                  <a:extLst>
                    <a:ext uri="{9D8B030D-6E8A-4147-A177-3AD203B41FA5}">
                      <a16:colId xmlns:a16="http://schemas.microsoft.com/office/drawing/2014/main" xmlns="" val="2778467623"/>
                    </a:ext>
                  </a:extLst>
                </a:gridCol>
                <a:gridCol w="585214">
                  <a:extLst>
                    <a:ext uri="{9D8B030D-6E8A-4147-A177-3AD203B41FA5}">
                      <a16:colId xmlns:a16="http://schemas.microsoft.com/office/drawing/2014/main" xmlns="" val="1683294082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xmlns="" val="2431676289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xmlns="" val="799650869"/>
                    </a:ext>
                  </a:extLst>
                </a:gridCol>
                <a:gridCol w="1919706">
                  <a:extLst>
                    <a:ext uri="{9D8B030D-6E8A-4147-A177-3AD203B41FA5}">
                      <a16:colId xmlns:a16="http://schemas.microsoft.com/office/drawing/2014/main" xmlns="" val="2195868139"/>
                    </a:ext>
                  </a:extLst>
                </a:gridCol>
              </a:tblGrid>
              <a:tr h="63906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(подпрограммы)</a:t>
                      </a: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(наименование)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Обоснование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отклонений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индикатора/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конец отчетного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0900261"/>
                  </a:ext>
                </a:extLst>
              </a:tr>
              <a:tr h="25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отчетному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0864035"/>
                  </a:ext>
                </a:extLst>
              </a:tr>
              <a:tr h="258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план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факт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6883627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4492703"/>
                  </a:ext>
                </a:extLst>
              </a:tr>
              <a:tr h="547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построенных газопроводов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Построен газопровод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д.Вармалей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д.М.Терюшево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32597315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«Переселение граждан из аварийного жилищного фонда на территории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1385061"/>
                  </a:ext>
                </a:extLst>
              </a:tr>
              <a:tr h="718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Аварийный дом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-Константиново (3 квартиры) перенесли во 2 этап программы. Дополнительно переселены 6 человек.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9373840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Получено заключений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Доку-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мент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0714583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4577454"/>
                  </a:ext>
                </a:extLst>
              </a:tr>
              <a:tr h="137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«Социальная поддержка граждан при газификации домовладений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6253311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соцвыплатой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обратилось 32 человека.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4552422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1664754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областного бюджета предоставлена социальная выплата только на 1 семью.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4240467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14542"/>
                  </a:ext>
                </a:extLst>
              </a:tr>
              <a:tr h="427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142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EE8C038-8E57-4666-9C83-E615096B6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554825"/>
              </p:ext>
            </p:extLst>
          </p:nvPr>
        </p:nvGraphicFramePr>
        <p:xfrm>
          <a:off x="179512" y="911742"/>
          <a:ext cx="8784977" cy="567004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5955">
                  <a:extLst>
                    <a:ext uri="{9D8B030D-6E8A-4147-A177-3AD203B41FA5}">
                      <a16:colId xmlns:a16="http://schemas.microsoft.com/office/drawing/2014/main" xmlns="" val="251043637"/>
                    </a:ext>
                  </a:extLst>
                </a:gridCol>
                <a:gridCol w="4135013">
                  <a:extLst>
                    <a:ext uri="{9D8B030D-6E8A-4147-A177-3AD203B41FA5}">
                      <a16:colId xmlns:a16="http://schemas.microsoft.com/office/drawing/2014/main" xmlns="" val="3079420848"/>
                    </a:ext>
                  </a:extLst>
                </a:gridCol>
                <a:gridCol w="504864">
                  <a:extLst>
                    <a:ext uri="{9D8B030D-6E8A-4147-A177-3AD203B41FA5}">
                      <a16:colId xmlns:a16="http://schemas.microsoft.com/office/drawing/2014/main" xmlns="" val="435370724"/>
                    </a:ext>
                  </a:extLst>
                </a:gridCol>
                <a:gridCol w="615803">
                  <a:extLst>
                    <a:ext uri="{9D8B030D-6E8A-4147-A177-3AD203B41FA5}">
                      <a16:colId xmlns:a16="http://schemas.microsoft.com/office/drawing/2014/main" xmlns="" val="4282914345"/>
                    </a:ext>
                  </a:extLst>
                </a:gridCol>
                <a:gridCol w="476980">
                  <a:extLst>
                    <a:ext uri="{9D8B030D-6E8A-4147-A177-3AD203B41FA5}">
                      <a16:colId xmlns:a16="http://schemas.microsoft.com/office/drawing/2014/main" xmlns="" val="1862077515"/>
                    </a:ext>
                  </a:extLst>
                </a:gridCol>
                <a:gridCol w="676315">
                  <a:extLst>
                    <a:ext uri="{9D8B030D-6E8A-4147-A177-3AD203B41FA5}">
                      <a16:colId xmlns:a16="http://schemas.microsoft.com/office/drawing/2014/main" xmlns="" val="3538553563"/>
                    </a:ext>
                  </a:extLst>
                </a:gridCol>
                <a:gridCol w="2020047">
                  <a:extLst>
                    <a:ext uri="{9D8B030D-6E8A-4147-A177-3AD203B41FA5}">
                      <a16:colId xmlns:a16="http://schemas.microsoft.com/office/drawing/2014/main" xmlns="" val="2989035488"/>
                    </a:ext>
                  </a:extLst>
                </a:gridCol>
              </a:tblGrid>
              <a:tr h="315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4596748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Зем. уч.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Строительство газопровода планируется включить в программу в 2021 году.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3848268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Строительство, содержание и ремонт автомобильных дорог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875864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046253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920926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построенной дороги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595130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7216159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«Строительство, реконструкция и капитальный ремонт объектов образования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90825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учебных мест п.ст. Суроватиха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5479139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472006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«Проведение мероприятий по регулированию численности безнадзорных животных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1609561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Эфтаназия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5630022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и кастрация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62227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«Управление программой»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6054826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4855517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1938419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620752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«Ремонт жилья детям-сиротам»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309108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765778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«Развитие системы водоснабжения и водоотведения»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2851655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ремонт систем водоснабжения и водоотведения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3470465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87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60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xmlns="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xmlns="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xmlns="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xmlns="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xmlns="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xmlns="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xmlns="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F60B2EE-4A7B-4598-88D9-177CA5F33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918827"/>
              </p:ext>
            </p:extLst>
          </p:nvPr>
        </p:nvGraphicFramePr>
        <p:xfrm>
          <a:off x="261208" y="1108149"/>
          <a:ext cx="8559264" cy="428816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6809">
                  <a:extLst>
                    <a:ext uri="{9D8B030D-6E8A-4147-A177-3AD203B41FA5}">
                      <a16:colId xmlns:a16="http://schemas.microsoft.com/office/drawing/2014/main" xmlns="" val="2761397059"/>
                    </a:ext>
                  </a:extLst>
                </a:gridCol>
                <a:gridCol w="4028773">
                  <a:extLst>
                    <a:ext uri="{9D8B030D-6E8A-4147-A177-3AD203B41FA5}">
                      <a16:colId xmlns:a16="http://schemas.microsoft.com/office/drawing/2014/main" xmlns="" val="3902347274"/>
                    </a:ext>
                  </a:extLst>
                </a:gridCol>
                <a:gridCol w="491892">
                  <a:extLst>
                    <a:ext uri="{9D8B030D-6E8A-4147-A177-3AD203B41FA5}">
                      <a16:colId xmlns:a16="http://schemas.microsoft.com/office/drawing/2014/main" xmlns="" val="2656722835"/>
                    </a:ext>
                  </a:extLst>
                </a:gridCol>
                <a:gridCol w="599981">
                  <a:extLst>
                    <a:ext uri="{9D8B030D-6E8A-4147-A177-3AD203B41FA5}">
                      <a16:colId xmlns:a16="http://schemas.microsoft.com/office/drawing/2014/main" xmlns="" val="4030270436"/>
                    </a:ext>
                  </a:extLst>
                </a:gridCol>
                <a:gridCol w="464725">
                  <a:extLst>
                    <a:ext uri="{9D8B030D-6E8A-4147-A177-3AD203B41FA5}">
                      <a16:colId xmlns:a16="http://schemas.microsoft.com/office/drawing/2014/main" xmlns="" val="3647531960"/>
                    </a:ext>
                  </a:extLst>
                </a:gridCol>
                <a:gridCol w="658939">
                  <a:extLst>
                    <a:ext uri="{9D8B030D-6E8A-4147-A177-3AD203B41FA5}">
                      <a16:colId xmlns:a16="http://schemas.microsoft.com/office/drawing/2014/main" xmlns="" val="3724235898"/>
                    </a:ext>
                  </a:extLst>
                </a:gridCol>
                <a:gridCol w="1968145">
                  <a:extLst>
                    <a:ext uri="{9D8B030D-6E8A-4147-A177-3AD203B41FA5}">
                      <a16:colId xmlns:a16="http://schemas.microsoft.com/office/drawing/2014/main" xmlns="" val="2693317639"/>
                    </a:ext>
                  </a:extLst>
                </a:gridCol>
              </a:tblGrid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 физкультурно-оздоровительного комплекса»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353872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организационных мероприятий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6438947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строительства коммунальной инфраструктуры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77656009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«Формирование комфортной городской среды на территории Дальнеконстантиновского муниципального района в рамках </a:t>
                      </a:r>
                      <a:r>
                        <a:rPr lang="ru-RU" sz="900" dirty="0" err="1">
                          <a:effectLst/>
                        </a:rPr>
                        <a:t>ГП»Формирование</a:t>
                      </a:r>
                      <a:r>
                        <a:rPr lang="ru-RU" sz="900" dirty="0">
                          <a:effectLst/>
                        </a:rPr>
                        <a:t> современной городской среды на территории Нижегородской области на 2018-2024 годы»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700292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Благоустроено общественное пространство в </a:t>
                      </a:r>
                      <a:r>
                        <a:rPr lang="ru-RU" sz="9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4102495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6204160"/>
                  </a:ext>
                </a:extLst>
              </a:tr>
              <a:tr h="451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жильем ветеранов ВОВ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58890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«Строительство, реконструкция и капитальный ремонт учреждений культуры Дальнеконстантиновсмкого муниципального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08430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9843188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9036553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благоустроенных придомовых территорий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Терр.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9828799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«Устройство хоккейной коробки в селе Тепелево Дальнеконстантиновского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4076132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вновь обустроенных хоккейных площадок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6495355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«Создание и обустройство зон отдыха, спортивных и детских игровых площадок»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4647481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зон отдыха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05210613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детских площадок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503958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спортивных площадок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1311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090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82388" y="1354312"/>
            <a:ext cx="8823814" cy="544526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944AEB7-9DE8-4167-B50B-3717CEE3BEAA}"/>
              </a:ext>
            </a:extLst>
          </p:cNvPr>
          <p:cNvSpPr/>
          <p:nvPr/>
        </p:nvSpPr>
        <p:spPr>
          <a:xfrm>
            <a:off x="8066416" y="6336333"/>
            <a:ext cx="907250" cy="416654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6886453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1465" y="1354312"/>
            <a:ext cx="8854634" cy="538705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4388" y="3868357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6730BCA-9DBE-4140-B301-50EBCD453C9D}"/>
              </a:ext>
            </a:extLst>
          </p:cNvPr>
          <p:cNvSpPr/>
          <p:nvPr/>
        </p:nvSpPr>
        <p:spPr>
          <a:xfrm>
            <a:off x="419040" y="6285437"/>
            <a:ext cx="397889" cy="29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861129-2E28-44E9-89EB-D4AB69026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42467"/>
              </p:ext>
            </p:extLst>
          </p:nvPr>
        </p:nvGraphicFramePr>
        <p:xfrm>
          <a:off x="151464" y="1056310"/>
          <a:ext cx="8841071" cy="275915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61164">
                  <a:extLst>
                    <a:ext uri="{9D8B030D-6E8A-4147-A177-3AD203B41FA5}">
                      <a16:colId xmlns:a16="http://schemas.microsoft.com/office/drawing/2014/main" xmlns="" val="1710235702"/>
                    </a:ext>
                  </a:extLst>
                </a:gridCol>
                <a:gridCol w="1932689">
                  <a:extLst>
                    <a:ext uri="{9D8B030D-6E8A-4147-A177-3AD203B41FA5}">
                      <a16:colId xmlns:a16="http://schemas.microsoft.com/office/drawing/2014/main" xmlns="" val="4190684818"/>
                    </a:ext>
                  </a:extLst>
                </a:gridCol>
                <a:gridCol w="2026032">
                  <a:extLst>
                    <a:ext uri="{9D8B030D-6E8A-4147-A177-3AD203B41FA5}">
                      <a16:colId xmlns:a16="http://schemas.microsoft.com/office/drawing/2014/main" xmlns="" val="2369883643"/>
                    </a:ext>
                  </a:extLst>
                </a:gridCol>
                <a:gridCol w="1221186">
                  <a:extLst>
                    <a:ext uri="{9D8B030D-6E8A-4147-A177-3AD203B41FA5}">
                      <a16:colId xmlns:a16="http://schemas.microsoft.com/office/drawing/2014/main" xmlns="" val="1209534925"/>
                    </a:ext>
                  </a:extLst>
                </a:gridCol>
              </a:tblGrid>
              <a:tr h="327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Утвержденные бюджетные назначения,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Исполнено за 2020 год,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% исполнения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641815"/>
                  </a:ext>
                </a:extLst>
              </a:tr>
              <a:tr h="553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72 431 537,78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69 859 717,37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8889139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72 391 537,78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69 821 778,02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6151184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«Развитие туризма в Дальнеконстантиновском муниципальном районе»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37 939,35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440260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9EF55DBE-AC2F-44DE-9668-BD7AE90F1DB9}"/>
              </a:ext>
            </a:extLst>
          </p:cNvPr>
          <p:cNvSpPr/>
          <p:nvPr/>
        </p:nvSpPr>
        <p:spPr>
          <a:xfrm>
            <a:off x="8055712" y="6302046"/>
            <a:ext cx="977522" cy="504056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81204" y="1354312"/>
            <a:ext cx="8917076" cy="5229050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9531" y="2135061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782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6B88ADEE-F281-4193-9F3E-258A536008C9}"/>
              </a:ext>
            </a:extLst>
          </p:cNvPr>
          <p:cNvSpPr/>
          <p:nvPr/>
        </p:nvSpPr>
        <p:spPr>
          <a:xfrm rot="21292579">
            <a:off x="2755610" y="1616800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6AD59550-25B3-41BF-BAFB-7FC139593F43}"/>
              </a:ext>
            </a:extLst>
          </p:cNvPr>
          <p:cNvSpPr/>
          <p:nvPr/>
        </p:nvSpPr>
        <p:spPr>
          <a:xfrm>
            <a:off x="8279301" y="6458450"/>
            <a:ext cx="753872" cy="36178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36D5E7ED-D907-4919-8A12-615421549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024212"/>
              </p:ext>
            </p:extLst>
          </p:nvPr>
        </p:nvGraphicFramePr>
        <p:xfrm>
          <a:off x="145721" y="899378"/>
          <a:ext cx="8847633" cy="579598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5839">
                  <a:extLst>
                    <a:ext uri="{9D8B030D-6E8A-4147-A177-3AD203B41FA5}">
                      <a16:colId xmlns:a16="http://schemas.microsoft.com/office/drawing/2014/main" xmlns="" val="4118052191"/>
                    </a:ext>
                  </a:extLst>
                </a:gridCol>
                <a:gridCol w="2920554">
                  <a:extLst>
                    <a:ext uri="{9D8B030D-6E8A-4147-A177-3AD203B41FA5}">
                      <a16:colId xmlns:a16="http://schemas.microsoft.com/office/drawing/2014/main" xmlns="" val="1752971135"/>
                    </a:ext>
                  </a:extLst>
                </a:gridCol>
                <a:gridCol w="1687958">
                  <a:extLst>
                    <a:ext uri="{9D8B030D-6E8A-4147-A177-3AD203B41FA5}">
                      <a16:colId xmlns:a16="http://schemas.microsoft.com/office/drawing/2014/main" xmlns="" val="21509950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419516559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862426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4215879607"/>
                    </a:ext>
                  </a:extLst>
                </a:gridCol>
                <a:gridCol w="1901074">
                  <a:extLst>
                    <a:ext uri="{9D8B030D-6E8A-4147-A177-3AD203B41FA5}">
                      <a16:colId xmlns:a16="http://schemas.microsoft.com/office/drawing/2014/main" xmlns="" val="551582625"/>
                    </a:ext>
                  </a:extLst>
                </a:gridCol>
              </a:tblGrid>
              <a:tr h="4897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№ п/п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Индикатор достижения цели/ непосредственный результат (наименование)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 измерения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Значение индикатора достижения цели/ непосредственного результата муниципальной программы, подпрограммы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Обоснование отклонений значений индикатора/ непосредственного результата на конец отчетного года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 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7334508"/>
                  </a:ext>
                </a:extLst>
              </a:tr>
              <a:tr h="333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 предшествующий 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Отчетный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4696239"/>
                  </a:ext>
                </a:extLst>
              </a:tr>
              <a:tr h="35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план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факт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9163327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35 320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5203613"/>
                  </a:ext>
                </a:extLst>
              </a:tr>
              <a:tr h="382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фонду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17,6%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4991366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6350918"/>
                  </a:ext>
                </a:extLst>
              </a:tr>
              <a:tr h="34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количеству библиотек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78,9%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956868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9135499"/>
                  </a:ext>
                </a:extLst>
              </a:tr>
              <a:tr h="275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98062"/>
                  </a:ext>
                </a:extLst>
              </a:tr>
              <a:tr h="22958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45 542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47 818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1231866"/>
                  </a:ext>
                </a:extLst>
              </a:tr>
              <a:tr h="13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33,2%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232003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1 943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6496495"/>
                  </a:ext>
                </a:extLst>
              </a:tr>
              <a:tr h="343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0,43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2805101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экскурсантов, посетивших район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94216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9477908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423914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1935001"/>
                  </a:ext>
                </a:extLst>
              </a:tr>
              <a:tr h="1576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9413842"/>
                  </a:ext>
                </a:extLst>
              </a:tr>
              <a:tr h="170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2280886"/>
                  </a:ext>
                </a:extLst>
              </a:tr>
              <a:tr h="19368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2611533"/>
                  </a:ext>
                </a:extLst>
              </a:tr>
              <a:tr h="461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942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Дальнеконстантиновского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27.11.2019 года  №1420)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xmlns="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856038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A073C2A6-E4FF-426B-A47D-BD6AF155CD27}"/>
              </a:ext>
            </a:extLst>
          </p:cNvPr>
          <p:cNvSpPr/>
          <p:nvPr/>
        </p:nvSpPr>
        <p:spPr>
          <a:xfrm>
            <a:off x="8163034" y="630350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633685" y="2709453"/>
            <a:ext cx="1476388" cy="955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657434" y="4951792"/>
            <a:ext cx="1307053" cy="12003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64078"/>
              </p:ext>
            </p:extLst>
          </p:nvPr>
        </p:nvGraphicFramePr>
        <p:xfrm>
          <a:off x="312753" y="3095029"/>
          <a:ext cx="7265114" cy="323664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86574">
                  <a:extLst>
                    <a:ext uri="{9D8B030D-6E8A-4147-A177-3AD203B41FA5}">
                      <a16:colId xmlns:a16="http://schemas.microsoft.com/office/drawing/2014/main" xmlns="" val="1799531992"/>
                    </a:ext>
                  </a:extLst>
                </a:gridCol>
                <a:gridCol w="2877808">
                  <a:extLst>
                    <a:ext uri="{9D8B030D-6E8A-4147-A177-3AD203B41FA5}">
                      <a16:colId xmlns:a16="http://schemas.microsoft.com/office/drawing/2014/main" xmlns="" val="2112709615"/>
                    </a:ext>
                  </a:extLst>
                </a:gridCol>
                <a:gridCol w="1370248">
                  <a:extLst>
                    <a:ext uri="{9D8B030D-6E8A-4147-A177-3AD203B41FA5}">
                      <a16:colId xmlns:a16="http://schemas.microsoft.com/office/drawing/2014/main" xmlns="" val="1747009996"/>
                    </a:ext>
                  </a:extLst>
                </a:gridCol>
                <a:gridCol w="1371214">
                  <a:extLst>
                    <a:ext uri="{9D8B030D-6E8A-4147-A177-3AD203B41FA5}">
                      <a16:colId xmlns:a16="http://schemas.microsoft.com/office/drawing/2014/main" xmlns="" val="1441869606"/>
                    </a:ext>
                  </a:extLst>
                </a:gridCol>
                <a:gridCol w="959270">
                  <a:extLst>
                    <a:ext uri="{9D8B030D-6E8A-4147-A177-3AD203B41FA5}">
                      <a16:colId xmlns:a16="http://schemas.microsoft.com/office/drawing/2014/main" xmlns="" val="2740549489"/>
                    </a:ext>
                  </a:extLst>
                </a:gridCol>
              </a:tblGrid>
              <a:tr h="734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3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6160992"/>
                  </a:ext>
                </a:extLst>
              </a:tr>
              <a:tr h="1280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solidFill>
                            <a:schemeClr val="tx1"/>
                          </a:solidFill>
                          <a:effectLst/>
                        </a:rPr>
                        <a:t>12 0</a:t>
                      </a:r>
                      <a:endParaRPr lang="ru-RU" sz="13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sng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300" b="1" u="sng" dirty="0" err="1">
                          <a:solidFill>
                            <a:schemeClr val="tx1"/>
                          </a:solidFill>
                          <a:effectLst/>
                        </a:rPr>
                        <a:t>Дальнеконстантиновского</a:t>
                      </a:r>
                      <a:r>
                        <a:rPr lang="ru-RU" sz="1300" b="1" u="sng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района»</a:t>
                      </a:r>
                      <a:endParaRPr lang="ru-RU" sz="13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1 359 814,31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1 216 269,22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498819"/>
                  </a:ext>
                </a:extLst>
              </a:tr>
              <a:tr h="621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12 1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физической культуры и массового спорта»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949 881,27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841 037,32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1780211"/>
                  </a:ext>
                </a:extLst>
              </a:tr>
              <a:tr h="418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12 2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молодежной политики»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409 933,04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375 231,90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7070233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F6B6319-BF36-402F-B1F2-AD7D47C7D96C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873871" y="3734581"/>
            <a:ext cx="946534" cy="676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3D62242A-8703-405B-B498-927E1CAFCBE3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982272" y="4475529"/>
            <a:ext cx="744324" cy="411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xmlns="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xmlns="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xmlns="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363190"/>
              </p:ext>
            </p:extLst>
          </p:nvPr>
        </p:nvGraphicFramePr>
        <p:xfrm>
          <a:off x="107503" y="1118744"/>
          <a:ext cx="8791337" cy="56593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5898">
                  <a:extLst>
                    <a:ext uri="{9D8B030D-6E8A-4147-A177-3AD203B41FA5}">
                      <a16:colId xmlns:a16="http://schemas.microsoft.com/office/drawing/2014/main" xmlns="" val="1430213776"/>
                    </a:ext>
                  </a:extLst>
                </a:gridCol>
                <a:gridCol w="6575637">
                  <a:extLst>
                    <a:ext uri="{9D8B030D-6E8A-4147-A177-3AD203B41FA5}">
                      <a16:colId xmlns:a16="http://schemas.microsoft.com/office/drawing/2014/main" xmlns="" val="1791377833"/>
                    </a:ext>
                  </a:extLst>
                </a:gridCol>
                <a:gridCol w="499605">
                  <a:extLst>
                    <a:ext uri="{9D8B030D-6E8A-4147-A177-3AD203B41FA5}">
                      <a16:colId xmlns:a16="http://schemas.microsoft.com/office/drawing/2014/main" xmlns="" val="1638197966"/>
                    </a:ext>
                  </a:extLst>
                </a:gridCol>
                <a:gridCol w="501035">
                  <a:extLst>
                    <a:ext uri="{9D8B030D-6E8A-4147-A177-3AD203B41FA5}">
                      <a16:colId xmlns:a16="http://schemas.microsoft.com/office/drawing/2014/main" xmlns="" val="2242545090"/>
                    </a:ext>
                  </a:extLst>
                </a:gridCol>
                <a:gridCol w="500320">
                  <a:extLst>
                    <a:ext uri="{9D8B030D-6E8A-4147-A177-3AD203B41FA5}">
                      <a16:colId xmlns:a16="http://schemas.microsoft.com/office/drawing/2014/main" xmlns="" val="2843380214"/>
                    </a:ext>
                  </a:extLst>
                </a:gridCol>
                <a:gridCol w="428842">
                  <a:extLst>
                    <a:ext uri="{9D8B030D-6E8A-4147-A177-3AD203B41FA5}">
                      <a16:colId xmlns:a16="http://schemas.microsoft.com/office/drawing/2014/main" xmlns="" val="3386467463"/>
                    </a:ext>
                  </a:extLst>
                </a:gridCol>
              </a:tblGrid>
              <a:tr h="98366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687106017"/>
                  </a:ext>
                </a:extLst>
              </a:tr>
              <a:tr h="278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635703831"/>
                  </a:ext>
                </a:extLst>
              </a:tr>
              <a:tr h="471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095620221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  «Развитие физической культуры, спорта, молодёжной политики  и патриотическое воспитание граждан  Дальнеконстантиновского муниципального района»                      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8971137"/>
                  </a:ext>
                </a:extLst>
              </a:tr>
              <a:tr h="368432"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843205934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2615971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35921422"/>
                  </a:ext>
                </a:extLst>
              </a:tr>
              <a:tr h="321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6455430"/>
                  </a:ext>
                </a:extLst>
              </a:tr>
              <a:tr h="1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58814314"/>
                  </a:ext>
                </a:extLst>
              </a:tr>
              <a:tr h="36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70478823"/>
                  </a:ext>
                </a:extLst>
              </a:tr>
              <a:tr h="15598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8673917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введенных в эксплуатацию спортивных  площадок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04026159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166372533"/>
                  </a:ext>
                </a:extLst>
              </a:tr>
              <a:tr h="467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62486113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547802792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109806865"/>
                  </a:ext>
                </a:extLst>
              </a:tr>
            </a:tbl>
          </a:graphicData>
        </a:graphic>
      </p:graphicFrame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6A43DC60-0F09-45BE-B58F-BB64C94B8A42}"/>
              </a:ext>
            </a:extLst>
          </p:cNvPr>
          <p:cNvSpPr/>
          <p:nvPr/>
        </p:nvSpPr>
        <p:spPr>
          <a:xfrm>
            <a:off x="8000790" y="6503110"/>
            <a:ext cx="864096" cy="36459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xmlns="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xmlns="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xmlns="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14154"/>
              </p:ext>
            </p:extLst>
          </p:nvPr>
        </p:nvGraphicFramePr>
        <p:xfrm>
          <a:off x="107503" y="1118745"/>
          <a:ext cx="8928989" cy="14020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4">
                  <a:extLst>
                    <a:ext uri="{9D8B030D-6E8A-4147-A177-3AD203B41FA5}">
                      <a16:colId xmlns:a16="http://schemas.microsoft.com/office/drawing/2014/main" xmlns="" val="1430213776"/>
                    </a:ext>
                  </a:extLst>
                </a:gridCol>
                <a:gridCol w="6678596">
                  <a:extLst>
                    <a:ext uri="{9D8B030D-6E8A-4147-A177-3AD203B41FA5}">
                      <a16:colId xmlns:a16="http://schemas.microsoft.com/office/drawing/2014/main" xmlns="" val="1791377833"/>
                    </a:ext>
                  </a:extLst>
                </a:gridCol>
                <a:gridCol w="507427">
                  <a:extLst>
                    <a:ext uri="{9D8B030D-6E8A-4147-A177-3AD203B41FA5}">
                      <a16:colId xmlns:a16="http://schemas.microsoft.com/office/drawing/2014/main" xmlns="" val="1638197966"/>
                    </a:ext>
                  </a:extLst>
                </a:gridCol>
                <a:gridCol w="508881">
                  <a:extLst>
                    <a:ext uri="{9D8B030D-6E8A-4147-A177-3AD203B41FA5}">
                      <a16:colId xmlns:a16="http://schemas.microsoft.com/office/drawing/2014/main" xmlns="" val="2242545090"/>
                    </a:ext>
                  </a:extLst>
                </a:gridCol>
                <a:gridCol w="508154">
                  <a:extLst>
                    <a:ext uri="{9D8B030D-6E8A-4147-A177-3AD203B41FA5}">
                      <a16:colId xmlns:a16="http://schemas.microsoft.com/office/drawing/2014/main" xmlns="" val="2843380214"/>
                    </a:ext>
                  </a:extLst>
                </a:gridCol>
                <a:gridCol w="435557">
                  <a:extLst>
                    <a:ext uri="{9D8B030D-6E8A-4147-A177-3AD203B41FA5}">
                      <a16:colId xmlns:a16="http://schemas.microsoft.com/office/drawing/2014/main" xmlns="" val="3386467463"/>
                    </a:ext>
                  </a:extLst>
                </a:gridCol>
              </a:tblGrid>
              <a:tr h="6628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 </a:t>
                      </a:r>
                      <a:r>
                        <a:rPr lang="ru-RU" sz="800" b="1" u="sng" dirty="0">
                          <a:effectLst/>
                        </a:rPr>
                        <a:t>продолжение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687106017"/>
                  </a:ext>
                </a:extLst>
              </a:tr>
              <a:tr h="185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635703831"/>
                  </a:ext>
                </a:extLst>
              </a:tr>
              <a:tr h="381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xmlns="" val="109562022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96B0BAD-7367-4BC7-9862-0F05177C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282375"/>
              </p:ext>
            </p:extLst>
          </p:nvPr>
        </p:nvGraphicFramePr>
        <p:xfrm>
          <a:off x="107501" y="2504444"/>
          <a:ext cx="8928992" cy="420331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8">
                  <a:extLst>
                    <a:ext uri="{9D8B030D-6E8A-4147-A177-3AD203B41FA5}">
                      <a16:colId xmlns:a16="http://schemas.microsoft.com/office/drawing/2014/main" xmlns="" val="3945334434"/>
                    </a:ext>
                  </a:extLst>
                </a:gridCol>
                <a:gridCol w="6721203">
                  <a:extLst>
                    <a:ext uri="{9D8B030D-6E8A-4147-A177-3AD203B41FA5}">
                      <a16:colId xmlns:a16="http://schemas.microsoft.com/office/drawing/2014/main" xmlns="" val="2948608570"/>
                    </a:ext>
                  </a:extLst>
                </a:gridCol>
                <a:gridCol w="465549">
                  <a:extLst>
                    <a:ext uri="{9D8B030D-6E8A-4147-A177-3AD203B41FA5}">
                      <a16:colId xmlns:a16="http://schemas.microsoft.com/office/drawing/2014/main" xmlns="" val="1392684353"/>
                    </a:ext>
                  </a:extLst>
                </a:gridCol>
                <a:gridCol w="567961">
                  <a:extLst>
                    <a:ext uri="{9D8B030D-6E8A-4147-A177-3AD203B41FA5}">
                      <a16:colId xmlns:a16="http://schemas.microsoft.com/office/drawing/2014/main" xmlns="" val="1762183593"/>
                    </a:ext>
                  </a:extLst>
                </a:gridCol>
                <a:gridCol w="448347">
                  <a:extLst>
                    <a:ext uri="{9D8B030D-6E8A-4147-A177-3AD203B41FA5}">
                      <a16:colId xmlns:a16="http://schemas.microsoft.com/office/drawing/2014/main" xmlns="" val="1872079473"/>
                    </a:ext>
                  </a:extLst>
                </a:gridCol>
                <a:gridCol w="435554">
                  <a:extLst>
                    <a:ext uri="{9D8B030D-6E8A-4147-A177-3AD203B41FA5}">
                      <a16:colId xmlns:a16="http://schemas.microsoft.com/office/drawing/2014/main" xmlns="" val="3393978342"/>
                    </a:ext>
                  </a:extLst>
                </a:gridCol>
              </a:tblGrid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1«Развитие физической культуры и массового спорта»  </a:t>
                      </a:r>
                      <a:r>
                        <a:rPr lang="ru-RU" sz="9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943097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 систематически занимающегося физической культурой и спортом.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583561265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11956098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9942472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воспитанников дошкольных организаций, занимающихся физической культурой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3885621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лиц, старше 60 лет, занимающихся физической культурой и спортом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7583824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Подпрограмма </a:t>
                      </a:r>
                      <a:r>
                        <a:rPr lang="ru-RU" sz="900" b="1" i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молодежной политики"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16671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получивших личную книжку волонтера, от общего количества молодежи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3230210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участвующих в деятельности молодежных общественных объединений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331785681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поставленных на учет в учреждениях социальной защиты и социального обслуживания населения молодых семей, находящихся в социально опасном положении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835363132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807532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молодых людей, охваченных деятельностью  районной «Школы молодого волонтёра»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695924215"/>
                  </a:ext>
                </a:extLst>
              </a:tr>
              <a:tr h="274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молодежных общественных объединений, включенных в реестр молодежных общественных объединений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0608161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Число молодых людей, охваченных деятельностью  клубов молодых семей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07741655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Подпрограмма 3</a:t>
                      </a:r>
                      <a:r>
                        <a:rPr lang="ru-RU" sz="900" b="1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Патриотическое воспитание граждан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8294234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397871758"/>
                  </a:ext>
                </a:extLst>
              </a:tr>
              <a:tr h="4155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290238831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199248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02123581"/>
                  </a:ext>
                </a:extLst>
              </a:tr>
              <a:tr h="327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90468517"/>
                  </a:ext>
                </a:extLst>
              </a:tr>
            </a:tbl>
          </a:graphicData>
        </a:graphic>
      </p:graphicFrame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E267740-92FD-4DA3-9917-903A3B8203BA}"/>
              </a:ext>
            </a:extLst>
          </p:cNvPr>
          <p:cNvSpPr/>
          <p:nvPr/>
        </p:nvSpPr>
        <p:spPr>
          <a:xfrm>
            <a:off x="8316415" y="6525345"/>
            <a:ext cx="684075" cy="25719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14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7268" y="1354312"/>
            <a:ext cx="8873224" cy="5387056"/>
          </a:xfr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249476" y="920102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90473"/>
            <a:ext cx="8928991" cy="859450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5183" y="2742372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0315" y="2728655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5138" y="2706297"/>
            <a:ext cx="1046938" cy="86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212361"/>
              </p:ext>
            </p:extLst>
          </p:nvPr>
        </p:nvGraphicFramePr>
        <p:xfrm>
          <a:off x="3108973" y="998479"/>
          <a:ext cx="5919844" cy="2025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208">
                  <a:extLst>
                    <a:ext uri="{9D8B030D-6E8A-4147-A177-3AD203B41FA5}">
                      <a16:colId xmlns:a16="http://schemas.microsoft.com/office/drawing/2014/main" xmlns="" val="669704999"/>
                    </a:ext>
                  </a:extLst>
                </a:gridCol>
                <a:gridCol w="2904738">
                  <a:extLst>
                    <a:ext uri="{9D8B030D-6E8A-4147-A177-3AD203B41FA5}">
                      <a16:colId xmlns:a16="http://schemas.microsoft.com/office/drawing/2014/main" xmlns="" val="3067490873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xmlns="" val="4290941079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xmlns="" val="2850790658"/>
                    </a:ext>
                  </a:extLst>
                </a:gridCol>
                <a:gridCol w="576582">
                  <a:extLst>
                    <a:ext uri="{9D8B030D-6E8A-4147-A177-3AD203B41FA5}">
                      <a16:colId xmlns:a16="http://schemas.microsoft.com/office/drawing/2014/main" xmlns="" val="1805833198"/>
                    </a:ext>
                  </a:extLst>
                </a:gridCol>
              </a:tblGrid>
              <a:tr h="4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8280145"/>
                  </a:ext>
                </a:extLst>
              </a:tr>
              <a:tr h="566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95 935 758,78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95 894 718,78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7640455"/>
                  </a:ext>
                </a:extLst>
              </a:tr>
              <a:tr h="471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сельского хозяйства, пищевой и перерабатывающей промышленности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90 564 558,78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90 523 518,78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0088874"/>
                  </a:ext>
                </a:extLst>
              </a:tr>
              <a:tr h="289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5 371 200,00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5 371 200,00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5525185-E392-477C-A045-1467095B47EA}"/>
              </a:ext>
            </a:extLst>
          </p:cNvPr>
          <p:cNvSpPr txBox="1"/>
          <p:nvPr/>
        </p:nvSpPr>
        <p:spPr>
          <a:xfrm>
            <a:off x="115183" y="977226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xmlns="" id="{DB6DC4B6-4B8B-401C-9CE0-98B4E3B5B97B}"/>
              </a:ext>
            </a:extLst>
          </p:cNvPr>
          <p:cNvSpPr/>
          <p:nvPr/>
        </p:nvSpPr>
        <p:spPr>
          <a:xfrm rot="2909596">
            <a:off x="7964150" y="3404986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>
            <a:extLst>
              <a:ext uri="{FF2B5EF4-FFF2-40B4-BE49-F238E27FC236}">
                <a16:creationId xmlns:a16="http://schemas.microsoft.com/office/drawing/2014/main" xmlns="" id="{59968C65-963A-4F8F-A4D7-F339B51F0D76}"/>
              </a:ext>
            </a:extLst>
          </p:cNvPr>
          <p:cNvSpPr/>
          <p:nvPr/>
        </p:nvSpPr>
        <p:spPr>
          <a:xfrm rot="21249185">
            <a:off x="7533217" y="5945492"/>
            <a:ext cx="1289090" cy="710526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70A7D308-6E9F-4BC2-9C73-B3587A065715}"/>
              </a:ext>
            </a:extLst>
          </p:cNvPr>
          <p:cNvSpPr/>
          <p:nvPr/>
        </p:nvSpPr>
        <p:spPr>
          <a:xfrm>
            <a:off x="8122636" y="6275713"/>
            <a:ext cx="864096" cy="46565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DE5088F7-835D-4066-A4A7-0730AC5B1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990298"/>
              </p:ext>
            </p:extLst>
          </p:nvPr>
        </p:nvGraphicFramePr>
        <p:xfrm>
          <a:off x="147406" y="3049813"/>
          <a:ext cx="8839325" cy="384057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84228">
                  <a:extLst>
                    <a:ext uri="{9D8B030D-6E8A-4147-A177-3AD203B41FA5}">
                      <a16:colId xmlns:a16="http://schemas.microsoft.com/office/drawing/2014/main" xmlns="" val="4206204332"/>
                    </a:ext>
                  </a:extLst>
                </a:gridCol>
                <a:gridCol w="573863">
                  <a:extLst>
                    <a:ext uri="{9D8B030D-6E8A-4147-A177-3AD203B41FA5}">
                      <a16:colId xmlns:a16="http://schemas.microsoft.com/office/drawing/2014/main" xmlns="" val="3340311427"/>
                    </a:ext>
                  </a:extLst>
                </a:gridCol>
                <a:gridCol w="645597">
                  <a:extLst>
                    <a:ext uri="{9D8B030D-6E8A-4147-A177-3AD203B41FA5}">
                      <a16:colId xmlns:a16="http://schemas.microsoft.com/office/drawing/2014/main" xmlns="" val="960301633"/>
                    </a:ext>
                  </a:extLst>
                </a:gridCol>
                <a:gridCol w="645597">
                  <a:extLst>
                    <a:ext uri="{9D8B030D-6E8A-4147-A177-3AD203B41FA5}">
                      <a16:colId xmlns:a16="http://schemas.microsoft.com/office/drawing/2014/main" xmlns="" val="637709217"/>
                    </a:ext>
                  </a:extLst>
                </a:gridCol>
                <a:gridCol w="590040">
                  <a:extLst>
                    <a:ext uri="{9D8B030D-6E8A-4147-A177-3AD203B41FA5}">
                      <a16:colId xmlns:a16="http://schemas.microsoft.com/office/drawing/2014/main" xmlns="" val="2250762980"/>
                    </a:ext>
                  </a:extLst>
                </a:gridCol>
              </a:tblGrid>
              <a:tr h="4097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 непосредственный результат (наименование</a:t>
                      </a:r>
                      <a:r>
                        <a:rPr lang="ru-RU" sz="800" b="1" u="sng" dirty="0">
                          <a:effectLst/>
                        </a:rPr>
                        <a:t>)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  Значения    непосредственного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 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3274167"/>
                  </a:ext>
                </a:extLst>
              </a:tr>
              <a:tr h="557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effectLst/>
                        </a:rPr>
                        <a:t>соглашение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Факт на 01.01.2021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 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% от годового плана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extLst>
                  <a:ext uri="{0D108BD9-81ED-4DB2-BD59-A6C34878D82A}">
                    <a16:rowId xmlns:a16="http://schemas.microsoft.com/office/drawing/2014/main" xmlns="" val="1779653687"/>
                  </a:ext>
                </a:extLst>
              </a:tr>
              <a:tr h="14748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Производство продукции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223385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60843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3359140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392,1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32765087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      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15207014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(на убой в живом весе)- все категории хозяйств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1497,0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6801359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47351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49065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38282814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Племенное маточное поголовье сельскохозяйственных животных (в пересчете на условные головы)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943391202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маточного поголовья овец и коз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778741056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посевных площадей, занятых зерновыми, зернобобовыми, масличными и кормовыми культурами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38069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38275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142382805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99916836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642750368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животноводства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2818651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168,4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151,6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826980461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4025044698"/>
                  </a:ext>
                </a:extLst>
              </a:tr>
              <a:tr h="157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30475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38500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2448994421"/>
                  </a:ext>
                </a:extLst>
              </a:tr>
              <a:tr h="18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3033639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3093339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xmlns="" val="140819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59543"/>
            <a:ext cx="8932801" cy="475543"/>
          </a:xfrm>
          <a:gradFill>
            <a:gsLst>
              <a:gs pos="18000">
                <a:schemeClr val="accent1">
                  <a:lumMod val="5000"/>
                  <a:lumOff val="95000"/>
                </a:schemeClr>
              </a:gs>
              <a:gs pos="54000">
                <a:schemeClr val="accent1">
                  <a:lumMod val="45000"/>
                  <a:lumOff val="55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2020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1FF9DD7C-0105-40BA-80B8-E3CC3B96F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212847"/>
              </p:ext>
            </p:extLst>
          </p:nvPr>
        </p:nvGraphicFramePr>
        <p:xfrm>
          <a:off x="124453" y="629082"/>
          <a:ext cx="64064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35D8FCB-5078-4042-8045-138833A95BF0}"/>
              </a:ext>
            </a:extLst>
          </p:cNvPr>
          <p:cNvSpPr/>
          <p:nvPr/>
        </p:nvSpPr>
        <p:spPr>
          <a:xfrm>
            <a:off x="6372203" y="692696"/>
            <a:ext cx="2668102" cy="1627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первоначально принятому бюджету – </a:t>
            </a:r>
            <a:r>
              <a:rPr lang="ru-RU" sz="1400" b="1" dirty="0">
                <a:solidFill>
                  <a:schemeClr val="tx1"/>
                </a:solidFill>
              </a:rPr>
              <a:t>160,1%;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уточненному бюджету – </a:t>
            </a:r>
            <a:r>
              <a:rPr lang="ru-RU" sz="1400" b="1" dirty="0">
                <a:solidFill>
                  <a:schemeClr val="tx1"/>
                </a:solidFill>
              </a:rPr>
              <a:t>95,7%;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Доля в структуре расходов </a:t>
            </a:r>
            <a:r>
              <a:rPr lang="ru-RU" sz="1400" b="1" dirty="0">
                <a:solidFill>
                  <a:schemeClr val="tx1"/>
                </a:solidFill>
              </a:rPr>
              <a:t>6,6%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8732320-4754-47E8-8365-C57D7D0B760E}"/>
              </a:ext>
            </a:extLst>
          </p:cNvPr>
          <p:cNvSpPr/>
          <p:nvPr/>
        </p:nvSpPr>
        <p:spPr>
          <a:xfrm>
            <a:off x="1094585" y="1844825"/>
            <a:ext cx="1677215" cy="576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 назначения по первоначальному бюджету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57A5C32-2386-4F5A-8DC1-85E2FEE5E087}"/>
              </a:ext>
            </a:extLst>
          </p:cNvPr>
          <p:cNvSpPr/>
          <p:nvPr/>
        </p:nvSpPr>
        <p:spPr>
          <a:xfrm>
            <a:off x="2966793" y="1844826"/>
            <a:ext cx="1720153" cy="576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</a:t>
            </a:r>
            <a:r>
              <a:rPr lang="ru-RU" sz="1100" b="1" dirty="0"/>
              <a:t> </a:t>
            </a:r>
            <a:r>
              <a:rPr lang="ru-RU" sz="1100" b="1" dirty="0">
                <a:solidFill>
                  <a:schemeClr val="tx1"/>
                </a:solidFill>
              </a:rPr>
              <a:t>назначения по уточненному бюджету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9448D14-E6FD-4A52-A830-C737BAE9DBB1}"/>
              </a:ext>
            </a:extLst>
          </p:cNvPr>
          <p:cNvSpPr/>
          <p:nvPr/>
        </p:nvSpPr>
        <p:spPr>
          <a:xfrm>
            <a:off x="4932040" y="1956597"/>
            <a:ext cx="1317175" cy="464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Исполнено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 за 2020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273B1502-E4F1-4F04-86D2-8E2D86F8EF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6758036"/>
              </p:ext>
            </p:extLst>
          </p:nvPr>
        </p:nvGraphicFramePr>
        <p:xfrm>
          <a:off x="124453" y="2420889"/>
          <a:ext cx="8895094" cy="432040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320293">
                  <a:extLst>
                    <a:ext uri="{9D8B030D-6E8A-4147-A177-3AD203B41FA5}">
                      <a16:colId xmlns:a16="http://schemas.microsoft.com/office/drawing/2014/main" xmlns="" val="3124068206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xmlns="" val="682764893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xmlns="" val="2779494295"/>
                    </a:ext>
                  </a:extLst>
                </a:gridCol>
                <a:gridCol w="1213465">
                  <a:extLst>
                    <a:ext uri="{9D8B030D-6E8A-4147-A177-3AD203B41FA5}">
                      <a16:colId xmlns:a16="http://schemas.microsoft.com/office/drawing/2014/main" xmlns="" val="1089354686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8352931"/>
                  </a:ext>
                </a:extLst>
              </a:tr>
              <a:tr h="223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91 058 765,62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87 142 085,83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95,7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779182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функций органов местного самоуправления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7 771 105,99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7 657 527,68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133171"/>
                  </a:ext>
                </a:extLst>
              </a:tr>
              <a:tr h="291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Председатель контрольно-счетной инспекции Дальнеконстантиновского муниципального района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1 161 094,70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1 153 922,03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225076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80 580,50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61 406,38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9125466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18 154 846,97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16 241 497,28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1109080"/>
                  </a:ext>
                </a:extLst>
              </a:tr>
              <a:tr h="300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 районных средств массовой информации в целях </a:t>
                      </a:r>
                      <a:r>
                        <a:rPr lang="ru-RU" sz="1000" b="0" u="none" strike="noStrike" dirty="0" err="1">
                          <a:effectLst/>
                        </a:rPr>
                        <a:t>софинансирования</a:t>
                      </a:r>
                      <a:r>
                        <a:rPr lang="ru-RU" sz="1000" b="0" u="none" strike="noStrike" dirty="0">
                          <a:effectLst/>
                        </a:rPr>
                        <a:t> с областным бюджетом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508 570,00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508 570,00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073701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297 401,04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297 401,03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380640"/>
                  </a:ext>
                </a:extLst>
              </a:tr>
              <a:tr h="163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мероприятий жилищного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1327204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расходных обязательств поселений по организации культурного досуга населения, по сносу аварийных домов, по организации тепло- и водоснабжения населения,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водоотведения,по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реконструкции системы отопления муниципальных объектов социальной сферы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1 628 592,21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1 128 079,31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603773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проекта по поддержке местных инициатив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16 149 567,18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16 149 567,18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4807242"/>
                  </a:ext>
                </a:extLst>
              </a:tr>
              <a:tr h="190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инвестиции в объекты капитального строительства собственности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4 350 425,85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3 487 837,32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5256760"/>
                  </a:ext>
                </a:extLst>
              </a:tr>
              <a:tr h="208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Капитальный ремонт жилфонда (перечисления региональному оператору)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355 310,86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301 456,89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1930641"/>
                  </a:ext>
                </a:extLst>
              </a:tr>
              <a:tr h="1928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мероприятия по благоустройству, в области жилищного хозяйства, в области коммунального хозяйства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1 360 854,32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1 261 582,63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8573002"/>
                  </a:ext>
                </a:extLst>
              </a:tr>
              <a:tr h="190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Мероприятия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497 194,73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462 800,00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691394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310 000,00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6265155"/>
                  </a:ext>
                </a:extLst>
              </a:tr>
              <a:tr h="178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путевки в санаторий лицам, удостоенным почетного звания «Почетный гражданин Дальнеконстантиновского муниципального района»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61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tx1"/>
                </a:solidFill>
              </a:rPr>
              <a:t>Непрограммные расходы 2020 года </a:t>
            </a:r>
            <a:r>
              <a:rPr lang="ru-RU" sz="1200" b="1" i="1" dirty="0">
                <a:solidFill>
                  <a:schemeClr val="tx1"/>
                </a:solidFill>
              </a:rPr>
              <a:t>продолжение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08CD7142-EDD3-41C6-BA0E-F7F102332219}"/>
              </a:ext>
            </a:extLst>
          </p:cNvPr>
          <p:cNvSpPr txBox="1">
            <a:spLocks/>
          </p:cNvSpPr>
          <p:nvPr/>
        </p:nvSpPr>
        <p:spPr>
          <a:xfrm>
            <a:off x="179511" y="5085454"/>
            <a:ext cx="8873211" cy="171412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060D5BE-34CF-4955-B347-72B6966E3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181524"/>
            <a:ext cx="2935026" cy="152198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5239AEC9-2115-48A4-8AD1-ABF3705F165E}"/>
              </a:ext>
            </a:extLst>
          </p:cNvPr>
          <p:cNvSpPr/>
          <p:nvPr/>
        </p:nvSpPr>
        <p:spPr>
          <a:xfrm>
            <a:off x="8332643" y="6437329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D40B133D-9F53-4ACC-9FC3-5413B3FF3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503475"/>
              </p:ext>
            </p:extLst>
          </p:nvPr>
        </p:nvGraphicFramePr>
        <p:xfrm>
          <a:off x="179511" y="908721"/>
          <a:ext cx="8784977" cy="513048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254429">
                  <a:extLst>
                    <a:ext uri="{9D8B030D-6E8A-4147-A177-3AD203B41FA5}">
                      <a16:colId xmlns:a16="http://schemas.microsoft.com/office/drawing/2014/main" xmlns="" val="4268036716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xmlns="" val="1150604842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xmlns="" val="3209866549"/>
                    </a:ext>
                  </a:extLst>
                </a:gridCol>
                <a:gridCol w="1198442">
                  <a:extLst>
                    <a:ext uri="{9D8B030D-6E8A-4147-A177-3AD203B41FA5}">
                      <a16:colId xmlns:a16="http://schemas.microsoft.com/office/drawing/2014/main" xmlns="" val="4130124224"/>
                    </a:ext>
                  </a:extLst>
                </a:gridCol>
              </a:tblGrid>
              <a:tr h="635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0360958"/>
                  </a:ext>
                </a:extLst>
              </a:tr>
              <a:tr h="228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 </a:t>
                      </a:r>
                      <a:r>
                        <a:rPr lang="ru-RU" sz="800" u="none" strike="noStrike" dirty="0">
                          <a:effectLst/>
                        </a:rPr>
                        <a:t>продолжение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91 058 765,62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87 142 085,83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95,7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333807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2 165 518,20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2 010 544,33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8748173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89 999,59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51 744,00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0827824"/>
                  </a:ext>
                </a:extLst>
              </a:tr>
              <a:tr h="228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377096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областного Фонда поддержки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1 098 672,00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1 098 672,00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15036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5926186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5519244"/>
                  </a:ext>
                </a:extLst>
              </a:tr>
              <a:tr h="272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оказание частичной финансовой поддержки районных (городских) средств массовой информации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1 578 800,00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1 578 800,00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000734"/>
                  </a:ext>
                </a:extLst>
              </a:tr>
              <a:tr h="260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19 545 800,00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19 545 800,00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652015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мероприятий по обустройству и восстановлению памятных мест, посвященных Великой Отечественной войне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5 164 077,02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5 164 077,02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9902203"/>
                  </a:ext>
                </a:extLst>
              </a:tr>
              <a:tr h="2436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Резервный фонд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51168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 (на мероприятия COVID-19)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330 005,60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330 005,60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965009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части затрат организаций, пострадавших от распространения новой коронавирусной инфекции (COVID-19), на оплату труда работников,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3 397 592,00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3 388 071,46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557432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затрат организаций, пострадавших от распространения новой коронавирусной инфекции (COVID-19), на оплату коммунальных услуг,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1 526 456,00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1 518 422,83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322337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обеспечение деятельности муниципальных учреждений районных средств массовой информации в целях софинансирования с областным бюджетом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6898606"/>
                  </a:ext>
                </a:extLst>
              </a:tr>
              <a:tr h="3279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Финансовое обеспечение мероприятий, связанных с предотвращением влияния ухудшения экономической ситуации из-за распространения коронавирусной инфекции (COVID-19) на деятельность транспортных предприятий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92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59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56752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i="1" dirty="0"/>
              <a:t/>
            </a:r>
            <a:br>
              <a:rPr lang="ru-RU" sz="3000" b="1" i="1" dirty="0"/>
            </a:br>
            <a:r>
              <a:rPr lang="ru-RU" sz="3000" b="1" i="1" dirty="0"/>
              <a:t>Результат исполнения бюджета 2020 г. </a:t>
            </a:r>
            <a:br>
              <a:rPr lang="ru-RU" sz="3000" b="1" i="1" dirty="0"/>
            </a:br>
            <a:endParaRPr lang="ru-RU" sz="3000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9423" y="3395602"/>
            <a:ext cx="8564658" cy="84881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6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Изменения остатков средств на счетах в объеме 19.427.979,50 руб.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xmlns="" id="{77821A11-C5C7-49FA-96BC-E981E3FFBF83}"/>
              </a:ext>
            </a:extLst>
          </p:cNvPr>
          <p:cNvSpPr/>
          <p:nvPr/>
        </p:nvSpPr>
        <p:spPr>
          <a:xfrm>
            <a:off x="3923932" y="925033"/>
            <a:ext cx="4920149" cy="211918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chemeClr val="tx1"/>
                </a:solidFill>
              </a:rPr>
              <a:t>Погашение долговых обязательств –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 течение 2020 года район исполнил свои обязательства по возврату бюджетных кредитов, полученных из бюджета Нижегородской области на сумму  5.000.000,00 руб. </a:t>
            </a:r>
          </a:p>
          <a:p>
            <a:pPr algn="r"/>
            <a:endParaRPr lang="ru-RU" sz="14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xmlns="" id="{EE772118-0282-4C57-9114-98221847602A}"/>
              </a:ext>
            </a:extLst>
          </p:cNvPr>
          <p:cNvSpPr/>
          <p:nvPr/>
        </p:nvSpPr>
        <p:spPr>
          <a:xfrm>
            <a:off x="251520" y="934793"/>
            <a:ext cx="3424722" cy="9820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ПРОФИЦИТ  24.427.979,50 </a:t>
            </a:r>
            <a:r>
              <a:rPr lang="ru-RU" sz="1600" b="1" i="1" dirty="0">
                <a:solidFill>
                  <a:schemeClr val="tx1"/>
                </a:solidFill>
              </a:rPr>
              <a:t>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3332469" y="2852936"/>
            <a:ext cx="591463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Объект 31">
            <a:extLst>
              <a:ext uri="{FF2B5EF4-FFF2-40B4-BE49-F238E27FC236}">
                <a16:creationId xmlns:a16="http://schemas.microsoft.com/office/drawing/2014/main" xmlns="" id="{D323A862-BE77-46C7-8D28-C18DB844A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244" y="4559262"/>
            <a:ext cx="2299008" cy="1574821"/>
          </a:xfr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9138DE18-BCE9-4161-97AB-AEAA64E531CD}"/>
              </a:ext>
            </a:extLst>
          </p:cNvPr>
          <p:cNvCxnSpPr>
            <a:cxnSpLocks/>
            <a:endCxn id="45" idx="0"/>
          </p:cNvCxnSpPr>
          <p:nvPr/>
        </p:nvCxnSpPr>
        <p:spPr>
          <a:xfrm flipV="1">
            <a:off x="1934062" y="2054306"/>
            <a:ext cx="0" cy="1302686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A369947-677C-492C-AD37-27E12826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4" y="4780840"/>
            <a:ext cx="3123420" cy="1919267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1D6306A-E583-45A6-AF3D-1458C73D8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4014" y="5099885"/>
            <a:ext cx="2808312" cy="1669539"/>
          </a:xfrm>
          <a:prstGeom prst="rect">
            <a:avLst/>
          </a:prstGeom>
          <a:noFill/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FC0CCF9F-5DB9-4CCA-BA05-692C6FD134E3}"/>
              </a:ext>
            </a:extLst>
          </p:cNvPr>
          <p:cNvSpPr/>
          <p:nvPr/>
        </p:nvSpPr>
        <p:spPr>
          <a:xfrm>
            <a:off x="5996402" y="4559262"/>
            <a:ext cx="2808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gradFill>
                  <a:gsLst>
                    <a:gs pos="91213">
                      <a:schemeClr val="accent2">
                        <a:lumMod val="60000"/>
                        <a:lumOff val="40000"/>
                      </a:schemeClr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2">
                        <a:lumMod val="20000"/>
                        <a:lumOff val="80000"/>
                      </a:schemeClr>
                    </a:gs>
                    <a:gs pos="71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F8DAA1DB-EB36-4E77-9B68-C1269A0A718A}"/>
              </a:ext>
            </a:extLst>
          </p:cNvPr>
          <p:cNvSpPr/>
          <p:nvPr/>
        </p:nvSpPr>
        <p:spPr>
          <a:xfrm>
            <a:off x="7994828" y="6370015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44FB44F-65E9-4E7D-A68A-7DCB981F67DD}"/>
              </a:ext>
            </a:extLst>
          </p:cNvPr>
          <p:cNvSpPr/>
          <p:nvPr/>
        </p:nvSpPr>
        <p:spPr>
          <a:xfrm>
            <a:off x="339286" y="4091241"/>
            <a:ext cx="342952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6600" cmpd="sng">
                  <a:gradFill>
                    <a:gsLst>
                      <a:gs pos="91213">
                        <a:srgbClr val="4F9BB0"/>
                      </a:gs>
                      <a:gs pos="6000">
                        <a:schemeClr val="accent1">
                          <a:lumMod val="5000"/>
                          <a:lumOff val="95000"/>
                        </a:schemeClr>
                      </a:gs>
                      <a:gs pos="55000">
                        <a:schemeClr val="accent5">
                          <a:lumMod val="40000"/>
                          <a:lumOff val="60000"/>
                        </a:schemeClr>
                      </a:gs>
                      <a:gs pos="71000">
                        <a:schemeClr val="accent5">
                          <a:lumMod val="60000"/>
                          <a:lumOff val="40000"/>
                        </a:schemeClr>
                      </a:gs>
                      <a:gs pos="100000">
                        <a:schemeClr val="accent5">
                          <a:lumMod val="75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gradFill>
                  <a:gsLst>
                    <a:gs pos="91213">
                      <a:srgbClr val="4F9BB0"/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5">
                        <a:lumMod val="40000"/>
                        <a:lumOff val="60000"/>
                      </a:schemeClr>
                    </a:gs>
                    <a:gs pos="71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</a:p>
        </p:txBody>
      </p:sp>
      <p:sp>
        <p:nvSpPr>
          <p:cNvPr id="45" name="Скругленный прямоугольник 4">
            <a:extLst>
              <a:ext uri="{FF2B5EF4-FFF2-40B4-BE49-F238E27FC236}">
                <a16:creationId xmlns:a16="http://schemas.microsoft.com/office/drawing/2014/main" xmlns="" id="{C16B9706-1605-47EC-9556-6F1CB1D4E6AD}"/>
              </a:ext>
            </a:extLst>
          </p:cNvPr>
          <p:cNvSpPr/>
          <p:nvPr/>
        </p:nvSpPr>
        <p:spPr>
          <a:xfrm>
            <a:off x="251520" y="2054306"/>
            <a:ext cx="3365084" cy="104380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ФОРМИРОВАНИЯ ПРОФИЦИТА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031" y="58825"/>
            <a:ext cx="8929938" cy="77788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43808" y="4281131"/>
            <a:ext cx="951500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119878" y="764704"/>
            <a:ext cx="8973246" cy="5943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b="1" i="1" u="sng" dirty="0"/>
              <a:t>Регламентируется: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Концепцией управления муниципальным долгом в </a:t>
            </a:r>
            <a:r>
              <a:rPr lang="ru-RU" sz="1200" dirty="0" err="1"/>
              <a:t>Дальнеконстантиновском</a:t>
            </a:r>
            <a:r>
              <a:rPr lang="ru-RU" sz="1200" dirty="0"/>
              <a:t> муниципальном районе Нижегородской области на период до 2020 года, утвержденной постановлением администрации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 от 27.08.2015 № 753,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27 решения Земского собрания «О бюджете Дальнеконстантиновского муниципального района на 20</a:t>
            </a:r>
            <a:r>
              <a:rPr lang="en-US" sz="1200" dirty="0"/>
              <a:t>20</a:t>
            </a:r>
            <a:r>
              <a:rPr lang="ru-RU" sz="1200" dirty="0"/>
              <a:t> год и плановый период 202</a:t>
            </a:r>
            <a:r>
              <a:rPr lang="en-US" sz="1200" dirty="0"/>
              <a:t>1</a:t>
            </a:r>
            <a:r>
              <a:rPr lang="ru-RU" sz="1200" dirty="0"/>
              <a:t> и 202</a:t>
            </a:r>
            <a:r>
              <a:rPr lang="en-US" sz="1200" dirty="0"/>
              <a:t>2</a:t>
            </a:r>
            <a:r>
              <a:rPr lang="ru-RU" sz="1200" dirty="0"/>
              <a:t> годов», согласно которой </a:t>
            </a:r>
            <a:r>
              <a:rPr lang="ru-RU" b="1" i="1" u="sng" dirty="0"/>
              <a:t>установлен:</a:t>
            </a:r>
            <a:endParaRPr kumimoji="0" lang="ru-RU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50876" y="2399721"/>
            <a:ext cx="9024634" cy="45936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400" dirty="0"/>
              <a:t>Верхний предел муниципального внутреннего долга на 01.01.202</a:t>
            </a:r>
            <a:r>
              <a:rPr lang="en-US" sz="1400" dirty="0"/>
              <a:t>1</a:t>
            </a:r>
            <a:r>
              <a:rPr lang="ru-RU" sz="1400" dirty="0"/>
              <a:t> г. - </a:t>
            </a:r>
            <a:r>
              <a:rPr lang="en-US" sz="1400" b="1" dirty="0"/>
              <a:t>35</a:t>
            </a:r>
            <a:r>
              <a:rPr lang="ru-RU" sz="1400" b="1" dirty="0"/>
              <a:t>.</a:t>
            </a:r>
            <a:r>
              <a:rPr lang="en-US" sz="1400" b="1" dirty="0"/>
              <a:t>144</a:t>
            </a:r>
            <a:r>
              <a:rPr lang="ru-RU" sz="1400" b="1" dirty="0"/>
              <a:t>.</a:t>
            </a:r>
            <a:r>
              <a:rPr lang="en-US" sz="1400" b="1" dirty="0"/>
              <a:t>987</a:t>
            </a:r>
            <a:r>
              <a:rPr lang="ru-RU" sz="1400" b="1" dirty="0"/>
              <a:t>,</a:t>
            </a:r>
            <a:r>
              <a:rPr lang="en-US" sz="1400" b="1" dirty="0"/>
              <a:t>78</a:t>
            </a:r>
            <a:r>
              <a:rPr lang="ru-RU" sz="1400" b="1" dirty="0"/>
              <a:t> руб., </a:t>
            </a:r>
            <a:r>
              <a:rPr lang="ru-RU" sz="1400" dirty="0"/>
              <a:t>  </a:t>
            </a:r>
            <a:endParaRPr lang="ru-RU" sz="1400" b="1" dirty="0"/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xmlns="" id="{8EEF3E9A-CF8E-435D-B82F-9D7D0754EF77}"/>
              </a:ext>
            </a:extLst>
          </p:cNvPr>
          <p:cNvSpPr txBox="1">
            <a:spLocks/>
          </p:cNvSpPr>
          <p:nvPr/>
        </p:nvSpPr>
        <p:spPr>
          <a:xfrm>
            <a:off x="3854942" y="3068960"/>
            <a:ext cx="5169180" cy="265311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lvl="1" algn="just">
              <a:spcBef>
                <a:spcPct val="20000"/>
              </a:spcBef>
            </a:pPr>
            <a:r>
              <a:rPr lang="ru-RU" sz="2600" b="1" i="1" u="sng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100" b="1" i="1" dirty="0"/>
              <a:t>Муниципальный долг </a:t>
            </a: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бюджете, и на начало 202</a:t>
            </a:r>
            <a:r>
              <a:rPr lang="en-US" sz="1400" dirty="0"/>
              <a:t>1</a:t>
            </a:r>
            <a:r>
              <a:rPr lang="ru-RU" sz="1400" dirty="0"/>
              <a:t> года составляет </a:t>
            </a:r>
            <a:r>
              <a:rPr lang="en-US" sz="1400" b="1" dirty="0">
                <a:solidFill>
                  <a:schemeClr val="tx1"/>
                </a:solidFill>
              </a:rPr>
              <a:t>3,3</a:t>
            </a:r>
            <a:r>
              <a:rPr lang="ru-RU" sz="1400" b="1" dirty="0">
                <a:solidFill>
                  <a:schemeClr val="tx1"/>
                </a:solidFill>
              </a:rPr>
              <a:t>%</a:t>
            </a:r>
            <a:r>
              <a:rPr lang="ru-RU" sz="1400" dirty="0"/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2000" b="1" i="1" dirty="0"/>
              <a:t>что свидетельствует о достаточно безопасном уровне долговых обязательств муниципального района</a:t>
            </a:r>
            <a:r>
              <a:rPr lang="ru-RU" sz="2000" i="1" dirty="0"/>
              <a:t>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Блок-схема: ручное управление 16">
            <a:extLst>
              <a:ext uri="{FF2B5EF4-FFF2-40B4-BE49-F238E27FC236}">
                <a16:creationId xmlns:a16="http://schemas.microsoft.com/office/drawing/2014/main" xmlns="" id="{43F29A13-3C42-4182-A789-2460C9B5082B}"/>
              </a:ext>
            </a:extLst>
          </p:cNvPr>
          <p:cNvSpPr/>
          <p:nvPr/>
        </p:nvSpPr>
        <p:spPr>
          <a:xfrm>
            <a:off x="3944014" y="3567481"/>
            <a:ext cx="365939" cy="1384114"/>
          </a:xfrm>
          <a:prstGeom prst="flowChartManualOperati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2294E70-B520-4E61-A03F-4FAF8C3718E7}"/>
              </a:ext>
            </a:extLst>
          </p:cNvPr>
          <p:cNvSpPr/>
          <p:nvPr/>
        </p:nvSpPr>
        <p:spPr>
          <a:xfrm>
            <a:off x="3982968" y="5036277"/>
            <a:ext cx="288032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xmlns="" id="{8ECC5CC4-ABBA-497F-B4A6-44C9D9239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1605697"/>
              </p:ext>
            </p:extLst>
          </p:nvPr>
        </p:nvGraphicFramePr>
        <p:xfrm>
          <a:off x="129062" y="3328868"/>
          <a:ext cx="3595724" cy="226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Содержимое 7">
            <a:extLst>
              <a:ext uri="{FF2B5EF4-FFF2-40B4-BE49-F238E27FC236}">
                <a16:creationId xmlns:a16="http://schemas.microsoft.com/office/drawing/2014/main" xmlns="" id="{FA64D634-3B6C-488A-8F21-96C4FEBFD5FD}"/>
              </a:ext>
            </a:extLst>
          </p:cNvPr>
          <p:cNvSpPr txBox="1">
            <a:spLocks/>
          </p:cNvSpPr>
          <p:nvPr/>
        </p:nvSpPr>
        <p:spPr>
          <a:xfrm>
            <a:off x="80864" y="5806279"/>
            <a:ext cx="8929938" cy="925163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342900" algn="just"/>
            <a:r>
              <a:rPr lang="ru-RU" b="1" u="sng" dirty="0"/>
              <a:t>Расходы по муниципальному долгу в полном объеме соответствуют предельным запланированным объемам и составили в 20</a:t>
            </a:r>
            <a:r>
              <a:rPr lang="en-US" b="1" u="sng" dirty="0"/>
              <a:t>20</a:t>
            </a:r>
            <a:r>
              <a:rPr lang="ru-RU" b="1" u="sng" dirty="0"/>
              <a:t> году : </a:t>
            </a:r>
          </a:p>
          <a:p>
            <a:pPr lvl="0" indent="-342900" algn="just"/>
            <a:r>
              <a:rPr lang="ru-RU" i="1" dirty="0"/>
              <a:t>расходы по обслуживанию муниципального долга – </a:t>
            </a:r>
            <a:r>
              <a:rPr lang="en-US" b="1" i="1" dirty="0"/>
              <a:t>7</a:t>
            </a:r>
            <a:r>
              <a:rPr lang="ru-RU" b="1" i="1" dirty="0"/>
              <a:t>,6 </a:t>
            </a:r>
            <a:r>
              <a:rPr lang="ru-RU" b="1" i="1" dirty="0" err="1"/>
              <a:t>тыс.руб</a:t>
            </a:r>
            <a:r>
              <a:rPr lang="ru-RU" b="1" i="1" dirty="0"/>
              <a:t>.  </a:t>
            </a:r>
          </a:p>
          <a:p>
            <a:pPr lvl="0" indent="-342900" algn="just"/>
            <a:r>
              <a:rPr lang="ru-RU" i="1" dirty="0"/>
              <a:t>расходы по погашению тела кредита составили </a:t>
            </a:r>
            <a:r>
              <a:rPr lang="ru-RU" dirty="0"/>
              <a:t>– </a:t>
            </a:r>
            <a:r>
              <a:rPr lang="en-US" b="1" dirty="0"/>
              <a:t>5</a:t>
            </a:r>
            <a:r>
              <a:rPr lang="ru-RU" b="1" dirty="0"/>
              <a:t>.</a:t>
            </a:r>
            <a:r>
              <a:rPr lang="en-US" b="1" dirty="0"/>
              <a:t>000</a:t>
            </a:r>
            <a:r>
              <a:rPr lang="ru-RU" b="1" dirty="0"/>
              <a:t>,</a:t>
            </a:r>
            <a:r>
              <a:rPr lang="en-US" b="1" dirty="0"/>
              <a:t>0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5041508-A6C9-4D74-B143-E18C5A9C5392}"/>
              </a:ext>
            </a:extLst>
          </p:cNvPr>
          <p:cNvSpPr/>
          <p:nvPr/>
        </p:nvSpPr>
        <p:spPr>
          <a:xfrm>
            <a:off x="8160026" y="6383595"/>
            <a:ext cx="850776" cy="36080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66" y="962003"/>
            <a:ext cx="2591647" cy="187396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67615" y="3007383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B641B19D-DA49-4E40-A7B5-257081311E03}"/>
              </a:ext>
            </a:extLst>
          </p:cNvPr>
          <p:cNvSpPr/>
          <p:nvPr/>
        </p:nvSpPr>
        <p:spPr>
          <a:xfrm>
            <a:off x="4682626" y="1563017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20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году оценки эффективности деятельности ОМСУ городских округов и муниципальных районов за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19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 Дальнеконстантиновский муниципальный район занял 2 место (среди групп районов с населением 20-35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1,08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3965268" y="3789867"/>
            <a:ext cx="4752528" cy="30421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63CC6CA-61FC-4040-83EA-2AB7A2B229D6}"/>
              </a:ext>
            </a:extLst>
          </p:cNvPr>
          <p:cNvSpPr/>
          <p:nvPr/>
        </p:nvSpPr>
        <p:spPr>
          <a:xfrm>
            <a:off x="4409527" y="4598794"/>
            <a:ext cx="3864010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2020 год Дальнеконстантиновский муниципальный район улучшил свои показатели по отношению к предыдущим годам и поднялся на 5 место среди 52 муниципальных районов и городских округов Нижегородской области, включая город Нижний Новгород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1634AAE-469E-47DE-A563-4D82543D93C2}"/>
              </a:ext>
            </a:extLst>
          </p:cNvPr>
          <p:cNvSpPr/>
          <p:nvPr/>
        </p:nvSpPr>
        <p:spPr>
          <a:xfrm>
            <a:off x="563974" y="3922453"/>
            <a:ext cx="3431962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20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году Дальнеконстантиновский муниципальный район традиционно получил Почетный знак Губернатора Нижегородской области «За достижения в развитии агропромышленного комплекса»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805264"/>
            <a:ext cx="4105564" cy="96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5329085"/>
            <a:ext cx="3212960" cy="1455566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15113" y="533493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</a:t>
            </a:r>
            <a:r>
              <a:rPr lang="ru-RU" sz="1200" b="1" i="1" dirty="0">
                <a:solidFill>
                  <a:schemeClr val="tx1"/>
                </a:solidFill>
              </a:rPr>
              <a:t>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</a:t>
            </a:r>
            <a:r>
              <a:rPr lang="ru-RU" sz="1100" b="1" i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0526" y="5741164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79512" y="1554395"/>
            <a:ext cx="5070813" cy="371359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            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</a:t>
            </a:r>
            <a:r>
              <a:rPr lang="en-US" sz="1400" dirty="0">
                <a:hlinkClick r:id="rId9"/>
              </a:rPr>
              <a:t> dknnov.nubex.ru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https://dknnov.nubex.ru/4796/4921/502</a:t>
            </a:r>
            <a:r>
              <a:rPr lang="ru-RU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ru-RU" sz="13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1300" dirty="0">
                <a:solidFill>
                  <a:srgbClr val="0000FF"/>
                </a:solidFill>
                <a:hlinkClick r:id="rId11"/>
              </a:rPr>
              <a:t>https://dknnov.nubex.ru/4796/4921/5022/504</a:t>
            </a:r>
            <a:r>
              <a:rPr lang="ru-RU" sz="1300" dirty="0">
                <a:solidFill>
                  <a:srgbClr val="0000FF"/>
                </a:solidFill>
                <a:hlinkClick r:id="rId11"/>
              </a:rPr>
              <a:t>2/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hlinkClick r:id="rId9"/>
              </a:rPr>
              <a:t>https://dknnov.nubex.ru/4796/4921/5022/503</a:t>
            </a:r>
            <a:r>
              <a:rPr lang="ru-RU" sz="1400" dirty="0">
                <a:hlinkClick r:id="rId9"/>
              </a:rPr>
              <a:t>6/</a:t>
            </a:r>
            <a:endParaRPr lang="ru-RU" sz="1400" b="1" i="1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xmlns="" id="{F30688F6-B120-4DF6-AB80-A234983D708B}"/>
              </a:ext>
            </a:extLst>
          </p:cNvPr>
          <p:cNvPicPr/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95" y="4985596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179512" y="1181223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7644F73F-948B-4087-8F44-EAE96D0599EC}"/>
              </a:ext>
            </a:extLst>
          </p:cNvPr>
          <p:cNvSpPr txBox="1">
            <a:spLocks/>
          </p:cNvSpPr>
          <p:nvPr/>
        </p:nvSpPr>
        <p:spPr>
          <a:xfrm>
            <a:off x="117402" y="60544"/>
            <a:ext cx="8870125" cy="1053734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i="1" dirty="0">
                <a:solidFill>
                  <a:schemeClr val="tx1"/>
                </a:solidFill>
              </a:rPr>
              <a:t>Хотите больше узнать о принятом Решении об исполнении бюджета?  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Информацию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600" i="1" dirty="0">
                <a:solidFill>
                  <a:srgbClr val="0000FF"/>
                </a:solidFill>
              </a:rPr>
              <a:t> </a:t>
            </a:r>
            <a:endParaRPr lang="ru-RU" sz="1600" i="1" dirty="0">
              <a:solidFill>
                <a:srgbClr val="0000FF"/>
              </a:solidFill>
            </a:endParaRPr>
          </a:p>
          <a:p>
            <a:r>
              <a:rPr lang="en-US" sz="1600" dirty="0">
                <a:hlinkClick r:id="rId9"/>
              </a:rPr>
              <a:t>https://dknnov.nubex.ru/4796/4921/5022/503</a:t>
            </a:r>
            <a:r>
              <a:rPr lang="ru-RU" sz="1600" dirty="0">
                <a:hlinkClick r:id="rId9"/>
              </a:rPr>
              <a:t>6/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xmlns="" id="{013C0401-A842-468D-93BE-D0B3EB18D6B4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52564" y="4250109"/>
            <a:ext cx="2891640" cy="194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xmlns="" id="{0394B6F4-F62F-4BAD-A41A-E6AEA02D1FF2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909" y="891979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CC1E5BA1-9960-4F4F-BA3D-442CC1C96A69}"/>
              </a:ext>
            </a:extLst>
          </p:cNvPr>
          <p:cNvSpPr/>
          <p:nvPr/>
        </p:nvSpPr>
        <p:spPr>
          <a:xfrm>
            <a:off x="8245971" y="6152845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9FD51CF-CCD7-475D-89C5-B14BFD3173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8104" y="1554395"/>
            <a:ext cx="3278138" cy="2622510"/>
          </a:xfrm>
          <a:prstGeom prst="rect">
            <a:avLst/>
          </a:prstGeom>
        </p:spPr>
      </p:pic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xmlns="" id="{E2FD59F5-13C2-4A7A-9605-A4BA0E7925F7}"/>
              </a:ext>
            </a:extLst>
          </p:cNvPr>
          <p:cNvSpPr/>
          <p:nvPr/>
        </p:nvSpPr>
        <p:spPr>
          <a:xfrm>
            <a:off x="4470735" y="3712514"/>
            <a:ext cx="3917690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2A6B6C5-C6A1-4DBE-BB89-C437123F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35" y="3524251"/>
            <a:ext cx="455483" cy="4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957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14061</TotalTime>
  <Words>9176</Words>
  <Application>Microsoft Office PowerPoint</Application>
  <PresentationFormat>Экран (4:3)</PresentationFormat>
  <Paragraphs>2392</Paragraphs>
  <Slides>47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Arial Unicode MS</vt:lpstr>
      <vt:lpstr>Arial</vt:lpstr>
      <vt:lpstr>Arial Cyr</vt:lpstr>
      <vt:lpstr>Calibri</vt:lpstr>
      <vt:lpstr>Times New Roman</vt:lpstr>
      <vt:lpstr>Trebuchet MS</vt:lpstr>
      <vt:lpstr>Тема Office</vt:lpstr>
      <vt:lpstr>Презентация PowerPoint</vt:lpstr>
      <vt:lpstr>               Уважаемые Дальнеконстантиновцы!</vt:lpstr>
      <vt:lpstr>Публичные слушания по проекту отчета</vt:lpstr>
      <vt:lpstr> Бюджет – это… </vt:lpstr>
      <vt:lpstr> Бюджет…бюджет…бюджет… </vt:lpstr>
      <vt:lpstr>ДОХОДЫ БЮДЖЕТА- из чего они складываются ?</vt:lpstr>
      <vt:lpstr>Как распределяются РАСХОДЫ по основным функциям государства</vt:lpstr>
      <vt:lpstr>Презентация PowerPoint</vt:lpstr>
      <vt:lpstr>Эффективность использования бюджетных средств, отражается в уровне жизни</vt:lpstr>
      <vt:lpstr>За кем закреплено исполнение бюджета?</vt:lpstr>
      <vt:lpstr>Краткая характеристика основных направлений</vt:lpstr>
      <vt:lpstr>Какие показатели характеризуют наш район в 2020 году</vt:lpstr>
      <vt:lpstr>Какова динамика показателей социально-экономического развития района</vt:lpstr>
      <vt:lpstr>Основные параметры бюджета 2020 г. </vt:lpstr>
      <vt:lpstr>Доходная часть бюджета 2020 г. –  866 753 355,47 руб.</vt:lpstr>
      <vt:lpstr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vt:lpstr>
      <vt:lpstr>Налоговые и неналоговые доходы</vt:lpstr>
      <vt:lpstr>Безвозмездные поступления</vt:lpstr>
      <vt:lpstr>РАСХОДЫ БЮДЖЕТА  по разделам (подразделам) функциональной структуры</vt:lpstr>
      <vt:lpstr>Презентация PowerPoint</vt:lpstr>
      <vt:lpstr>Анализ исполнения РАСХОДОВ БЮДЖЕТА 2020 года  по разделам (подразделам) функциональной структуры         стр.1</vt:lpstr>
      <vt:lpstr>Анализ исполнения РАСХОДОВ БЮДЖЕТА 2020 года  по разделам (подразделам) функциональной структуры          стр.2</vt:lpstr>
      <vt:lpstr>Сколько средств местного бюджета  распределено в рамках программ</vt:lpstr>
      <vt:lpstr>Анализ исполнения РАСХОДОВ БЮДЖЕТА 2020 года  по программам          стр.1  (руб.)</vt:lpstr>
      <vt:lpstr>Анализ исполнения РАСХОДОВ БЮДЖЕТА 2020 года  по программам      стр.2  (руб.)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27.11.2019 года  №1420)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Презентация PowerPoint</vt:lpstr>
      <vt:lpstr>Непрограммные расходы 2020 года</vt:lpstr>
      <vt:lpstr>Непрограммные расходы 2020 года продолжение</vt:lpstr>
      <vt:lpstr> Результат исполнения бюджета 2020 г.  </vt:lpstr>
      <vt:lpstr>Муниципальный долг Дальнеконстантиновского муниципального района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Фирова Ирина</cp:lastModifiedBy>
  <cp:revision>1193</cp:revision>
  <cp:lastPrinted>2021-04-18T07:08:48Z</cp:lastPrinted>
  <dcterms:created xsi:type="dcterms:W3CDTF">2014-12-11T17:53:07Z</dcterms:created>
  <dcterms:modified xsi:type="dcterms:W3CDTF">2021-04-25T11:26:56Z</dcterms:modified>
</cp:coreProperties>
</file>